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93596" r:id="rId4"/>
  </p:sldMasterIdLst>
  <p:notesMasterIdLst>
    <p:notesMasterId r:id="rId26"/>
  </p:notesMasterIdLst>
  <p:handoutMasterIdLst>
    <p:handoutMasterId r:id="rId27"/>
  </p:handoutMasterIdLst>
  <p:sldIdLst>
    <p:sldId id="652" r:id="rId5"/>
    <p:sldId id="648" r:id="rId6"/>
    <p:sldId id="653" r:id="rId7"/>
    <p:sldId id="654" r:id="rId8"/>
    <p:sldId id="655" r:id="rId9"/>
    <p:sldId id="656" r:id="rId10"/>
    <p:sldId id="657" r:id="rId11"/>
    <p:sldId id="658" r:id="rId12"/>
    <p:sldId id="659" r:id="rId13"/>
    <p:sldId id="668" r:id="rId14"/>
    <p:sldId id="660" r:id="rId15"/>
    <p:sldId id="661" r:id="rId16"/>
    <p:sldId id="662" r:id="rId17"/>
    <p:sldId id="663" r:id="rId18"/>
    <p:sldId id="664" r:id="rId19"/>
    <p:sldId id="665" r:id="rId20"/>
    <p:sldId id="666" r:id="rId21"/>
    <p:sldId id="667" r:id="rId22"/>
    <p:sldId id="669" r:id="rId23"/>
    <p:sldId id="670" r:id="rId24"/>
    <p:sldId id="671" r:id="rId25"/>
  </p:sldIdLst>
  <p:sldSz cx="9144000" cy="5143500" type="screen16x9"/>
  <p:notesSz cx="6858000" cy="9144000"/>
  <p:defaultTextStyle>
    <a:defPPr>
      <a:defRPr lang="en-US"/>
    </a:defPPr>
    <a:lvl1pPr marL="0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4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-användare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145A"/>
    <a:srgbClr val="FBFAF6"/>
    <a:srgbClr val="4F758B"/>
    <a:srgbClr val="861F41"/>
    <a:srgbClr val="C5195C"/>
    <a:srgbClr val="5F8FB4"/>
    <a:srgbClr val="DFD1A7"/>
    <a:srgbClr val="E3D4BC"/>
    <a:srgbClr val="582D40"/>
    <a:srgbClr val="4B3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llanmörkt format 2 - Dekorfärg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llanmörkt format 1 - Dekorfärg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llanmörkt format 1 - Dekorfärg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7292A2E-F333-43FB-9621-5CBBE7FDCDCB}" styleName="Ljust format 2 - Dekorfärg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just format 2 - Dekorfärg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just format 2 - Dekorfärg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just format 3 - Dekorfärg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just format 3 - Dekorfärg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llanmörkt format 1 - Dekorfärg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llanmörkt format 2 - Dekorfärg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llanmörkt format 4 - Dekorfärg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8FB837D-C827-4EFA-A057-4D05807E0F7C}" styleName="Format med tema 1 - dekorfärg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8" autoAdjust="0"/>
    <p:restoredTop sz="84440" autoAdjust="0"/>
  </p:normalViewPr>
  <p:slideViewPr>
    <p:cSldViewPr snapToGrid="0" snapToObjects="1">
      <p:cViewPr varScale="1">
        <p:scale>
          <a:sx n="229" d="100"/>
          <a:sy n="229" d="100"/>
        </p:scale>
        <p:origin x="450" y="198"/>
      </p:cViewPr>
      <p:guideLst/>
    </p:cSldViewPr>
  </p:slideViewPr>
  <p:outlineViewPr>
    <p:cViewPr>
      <p:scale>
        <a:sx n="33" d="100"/>
        <a:sy n="33" d="100"/>
      </p:scale>
      <p:origin x="0" y="-50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2" d="100"/>
        <a:sy n="42" d="100"/>
      </p:scale>
      <p:origin x="0" y="0"/>
    </p:cViewPr>
  </p:sorterViewPr>
  <p:notesViewPr>
    <p:cSldViewPr snapToGrid="0" snapToObjects="1">
      <p:cViewPr varScale="1">
        <p:scale>
          <a:sx n="143" d="100"/>
          <a:sy n="143" d="100"/>
        </p:scale>
        <p:origin x="2960" y="2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34BCED-0AA6-464C-B74C-4B1FFB6CB10F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6284D8-3DFF-A547-9AB3-F6DC3E30E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229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F8B8A-B63C-F042-80E3-3B405DA495E0}" type="datetimeFigureOut">
              <a:rPr lang="sv-SE" smtClean="0"/>
              <a:t>2021-10-12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54C85-E39B-1B4A-8A8F-EB76ACB290D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77942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4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65784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To change/set default values Cypress reads the file </a:t>
            </a:r>
            <a:r>
              <a:rPr lang="en-US" noProof="0" dirty="0" err="1"/>
              <a:t>cypress.json</a:t>
            </a:r>
            <a:r>
              <a:rPr lang="en-US" noProof="0" dirty="0"/>
              <a:t>, located in your projects root folder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To create consistent tests it can be good to set the viewport of tested </a:t>
            </a:r>
            <a:r>
              <a:rPr lang="en-US" noProof="0" dirty="0" err="1"/>
              <a:t>browset</a:t>
            </a:r>
            <a:r>
              <a:rPr lang="en-US" noProof="0" dirty="0"/>
              <a:t>. Whatever size the physical window on screen have Cypress will always maintain the ordered viewport size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Viewport have a lot of predefined settings, like ‘iphone6’,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To change the chrome window size in your cypress execution browser you need to add setting to ./cypress/plugins/index.js file, just copy file from workshop folder, then set size </a:t>
            </a:r>
            <a:r>
              <a:rPr lang="en-US" noProof="0"/>
              <a:t>for chrome  </a:t>
            </a:r>
            <a:r>
              <a:rPr lang="en-US" noProof="0" dirty="0"/>
              <a:t>to your wished size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64775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27484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Show good practice with simple assertions that we are on desired page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Show how we can wait for promise to </a:t>
            </a:r>
            <a:r>
              <a:rPr lang="en-US" noProof="0" dirty="0" err="1"/>
              <a:t>finnish</a:t>
            </a:r>
            <a:r>
              <a:rPr lang="en-US" noProof="0" dirty="0"/>
              <a:t> and how we use expect in that callback for assertion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321781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When developing auto-tests in Cypress I prefer to use TypeScript instead of JavaScript 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So what is TypeScript? - Read the text</a:t>
            </a:r>
          </a:p>
          <a:p>
            <a:pPr marL="171450" indent="-171450"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  <a:latin typeface="proxima"/>
              </a:rPr>
              <a:t>Created at Microsoft by Anders Hejlsberg (designer of C#)</a:t>
            </a:r>
            <a:endParaRPr lang="en-US" noProof="0" dirty="0"/>
          </a:p>
          <a:p>
            <a:pPr marL="171450" indent="-171450">
              <a:buFontTx/>
              <a:buChar char="-"/>
            </a:pPr>
            <a:endParaRPr lang="en-US" noProof="0" dirty="0"/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28172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noProof="0" dirty="0"/>
              <a:t>I’m neither a JavaScript or Typescript developer so I will not dive down into the more technical aspects of either, but some concepts needs to be clarified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  <a:p>
            <a:pPr marL="171450" indent="-171450">
              <a:buFontTx/>
              <a:buChar char="-"/>
            </a:pPr>
            <a:r>
              <a:rPr lang="en-US" noProof="0" dirty="0"/>
              <a:t>Static typing, no need to use  JS linter. Can be turned of if you need to (during refactoring from JavaScript for example)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Static typing means that you have to declare your variable by type, like number or string, before you can use them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Java is a static typed language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Python is dynamically typed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This since Typescript is a superset of JavaScript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Using Typescript makes it easier to structure and maintain your code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Since you get a better structure and more readable code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Cypress is ready for TypeScript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If you are thinking of using TS then start asap, as your project grows it gets harder to convert</a:t>
            </a:r>
          </a:p>
          <a:p>
            <a:pPr marL="0" indent="0">
              <a:buFontTx/>
              <a:buNone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266431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Cypress have complete tutorial of installing TypeScript, if you’re not using VS code you will need to follow that tutorial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Others just follow the instructions in the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694672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This config tell to use the definitions that comes with cypress, adds a namespace, to avoid conflicts with other node packages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It also defines the file ending .</a:t>
            </a:r>
            <a:r>
              <a:rPr lang="en-US" noProof="0" dirty="0" err="1"/>
              <a:t>ts</a:t>
            </a:r>
            <a:r>
              <a:rPr lang="en-US" noProof="0" dirty="0"/>
              <a:t>, so that cypress now will recognize typescript files as valid test-specs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Now create a typescript test spec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Restart runner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Use the test you created for exercise 1, just copy the same code into the </a:t>
            </a:r>
            <a:r>
              <a:rPr lang="en-US" noProof="0" dirty="0" err="1"/>
              <a:t>ts</a:t>
            </a:r>
            <a:r>
              <a:rPr lang="en-US" noProof="0" dirty="0"/>
              <a:t> file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Run it and see that we get the same result, this is due to the fact that this test doesn’t contain any type declarations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5662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To se that we now get type checking in </a:t>
            </a:r>
            <a:r>
              <a:rPr lang="en-US" noProof="0" dirty="0" err="1"/>
              <a:t>ts</a:t>
            </a:r>
            <a:r>
              <a:rPr lang="en-US" noProof="0" dirty="0"/>
              <a:t>-files, let’s compare code in written in a </a:t>
            </a:r>
            <a:r>
              <a:rPr lang="en-US" noProof="0" dirty="0" err="1"/>
              <a:t>js</a:t>
            </a:r>
            <a:r>
              <a:rPr lang="en-US" noProof="0" dirty="0"/>
              <a:t> file and a </a:t>
            </a:r>
            <a:r>
              <a:rPr lang="en-US" noProof="0" dirty="0" err="1"/>
              <a:t>ts</a:t>
            </a:r>
            <a:r>
              <a:rPr lang="en-US" noProof="0" dirty="0"/>
              <a:t> file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So in your exercise file write a meaningless testcase that uses a variable 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Works fine in the </a:t>
            </a:r>
            <a:r>
              <a:rPr lang="en-US" noProof="0" dirty="0" err="1"/>
              <a:t>js</a:t>
            </a:r>
            <a:r>
              <a:rPr lang="en-US" noProof="0" dirty="0"/>
              <a:t> file, but in the </a:t>
            </a:r>
            <a:r>
              <a:rPr lang="en-US" noProof="0" dirty="0" err="1"/>
              <a:t>ts</a:t>
            </a:r>
            <a:r>
              <a:rPr lang="en-US" noProof="0" dirty="0"/>
              <a:t> file you will get a declaration error ‘name not defined’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Now declare your variable. I always use  explicit declarations. This because when you start to use more complex types like classes (objects), the code get much easier to read.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Show from the example file in </a:t>
            </a:r>
            <a:r>
              <a:rPr lang="en-US" noProof="0"/>
              <a:t>folder workshop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863712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noProof="0" dirty="0"/>
              <a:t>When designing auto-tests in a larger scale it’s good practice to think about how you will organize your code</a:t>
            </a:r>
          </a:p>
          <a:p>
            <a:pPr marL="0" indent="0">
              <a:buFontTx/>
              <a:buNone/>
            </a:pPr>
            <a:r>
              <a:rPr lang="en-US" noProof="0" dirty="0"/>
              <a:t>One thing we want to do is to separate our element locators and our code. We also want code easy to maintain/refactor, so commonlyhttps://docs.cypress.io/api/commands/viewport used functions should be in one place and not in all the test-specs.</a:t>
            </a:r>
          </a:p>
          <a:p>
            <a:pPr marL="0" indent="0">
              <a:buFontTx/>
              <a:buNone/>
            </a:pPr>
            <a:r>
              <a:rPr lang="en-US" noProof="0" dirty="0"/>
              <a:t>A common way to help you to this is to use the PO pattern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noProof="0" dirty="0"/>
              <a:t>Can be used by developers of webpages as well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noProof="0" dirty="0"/>
              <a:t>The simplest way of thinking of a PO is that it will abstract a webpage, so that the PO will have attributes like the page </a:t>
            </a:r>
            <a:r>
              <a:rPr lang="en-US" noProof="0" dirty="0" err="1"/>
              <a:t>url</a:t>
            </a:r>
            <a:r>
              <a:rPr lang="en-US" noProof="0" dirty="0"/>
              <a:t> and methods like </a:t>
            </a:r>
            <a:r>
              <a:rPr lang="en-US" noProof="0" dirty="0" err="1"/>
              <a:t>clickToNextPage</a:t>
            </a:r>
            <a:r>
              <a:rPr lang="en-US" noProof="0" dirty="0"/>
              <a:t>()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noProof="0" dirty="0"/>
              <a:t>Martin Fowler have one explanation of PO, but there exists many more ofc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880824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noProof="0" dirty="0"/>
              <a:t>There exists a lot of theoretical opinions and ideas about PO.</a:t>
            </a:r>
          </a:p>
          <a:p>
            <a:pPr marL="0" indent="0">
              <a:buFontTx/>
              <a:buNone/>
            </a:pPr>
            <a:r>
              <a:rPr lang="en-US" noProof="0" dirty="0"/>
              <a:t>But I think it’s better to create your own opinion on them, so let’s make an example together.</a:t>
            </a:r>
          </a:p>
          <a:p>
            <a:pPr marL="0" indent="0">
              <a:buFontTx/>
              <a:buNone/>
            </a:pPr>
            <a:r>
              <a:rPr lang="en-US" noProof="0" dirty="0"/>
              <a:t>Let’s use CAG website, since we already written test for it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noProof="0" dirty="0"/>
              <a:t>The test task is to check the contact person for all areas in system development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noProof="0" dirty="0"/>
              <a:t>Start by creating a place to put our page objects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noProof="0" dirty="0"/>
              <a:t>I find it often useful to create one ‘parent’-page and then let other pages inherit from that page</a:t>
            </a:r>
            <a:br>
              <a:rPr lang="en-US" noProof="0" dirty="0"/>
            </a:br>
            <a:r>
              <a:rPr lang="en-US" noProof="0" dirty="0"/>
              <a:t>On CAG first page we see 4 areas, we will only test one of them, </a:t>
            </a:r>
            <a:r>
              <a:rPr lang="en-US" noProof="0" dirty="0" err="1"/>
              <a:t>Systemutveckling</a:t>
            </a:r>
            <a:r>
              <a:rPr lang="en-US" noProof="0" dirty="0"/>
              <a:t>.</a:t>
            </a:r>
            <a:br>
              <a:rPr lang="en-US" noProof="0" dirty="0"/>
            </a:br>
            <a:r>
              <a:rPr lang="en-US" noProof="0" dirty="0"/>
              <a:t>BUT to make the parent-page more future proof let’s look in the other areas as well</a:t>
            </a:r>
            <a:br>
              <a:rPr lang="en-US" noProof="0" dirty="0"/>
            </a:br>
            <a:r>
              <a:rPr lang="en-US" noProof="0" dirty="0"/>
              <a:t>All but </a:t>
            </a:r>
            <a:r>
              <a:rPr lang="en-US" noProof="0" dirty="0" err="1"/>
              <a:t>Utbildning</a:t>
            </a:r>
            <a:r>
              <a:rPr lang="en-US" noProof="0" dirty="0"/>
              <a:t> have </a:t>
            </a:r>
            <a:r>
              <a:rPr lang="en-US" noProof="0" dirty="0" err="1"/>
              <a:t>contacs</a:t>
            </a:r>
            <a:r>
              <a:rPr lang="en-US" noProof="0" dirty="0"/>
              <a:t>, so it seems a good ide to have a function to retrieve contact person in the parent page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noProof="0" dirty="0"/>
              <a:t>ME: Open VS Code and walk thru </a:t>
            </a:r>
            <a:r>
              <a:rPr lang="en-US" noProof="0" dirty="0" err="1"/>
              <a:t>cag_po.ts</a:t>
            </a:r>
            <a:r>
              <a:rPr lang="en-US" noProof="0" dirty="0"/>
              <a:t> – tell all to create code at the same time OR simply copy </a:t>
            </a:r>
            <a:r>
              <a:rPr lang="en-US" noProof="0" dirty="0" err="1"/>
              <a:t>cag_po.ts</a:t>
            </a:r>
            <a:r>
              <a:rPr lang="en-US" noProof="0" dirty="0"/>
              <a:t>???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noProof="0" dirty="0"/>
          </a:p>
          <a:p>
            <a:pPr marL="0" indent="0">
              <a:buFontTx/>
              <a:buNone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64981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 tried to automate my regression tests, since regression testing is boring</a:t>
            </a:r>
          </a:p>
          <a:p>
            <a:r>
              <a:rPr lang="en-US" dirty="0"/>
              <a:t>Defense industry, Banking, Telecom, Gaming, Governmental, Insurance, Health care, Medical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151627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noProof="0" dirty="0"/>
              <a:t>Open VS Code and walk thru </a:t>
            </a:r>
            <a:r>
              <a:rPr lang="en-US" noProof="0" dirty="0" err="1"/>
              <a:t>cag_home_po.ts</a:t>
            </a:r>
            <a:r>
              <a:rPr lang="en-US" noProof="0" dirty="0"/>
              <a:t>, this is at first very simple.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noProof="0" dirty="0"/>
              <a:t>But I will show that inheritance works in </a:t>
            </a:r>
            <a:r>
              <a:rPr lang="en-US" noProof="0" dirty="0" err="1"/>
              <a:t>testscript</a:t>
            </a:r>
            <a:r>
              <a:rPr lang="en-US" noProof="0" dirty="0"/>
              <a:t> before adding more functionality to </a:t>
            </a:r>
            <a:r>
              <a:rPr lang="en-US" noProof="0" dirty="0" err="1"/>
              <a:t>sysutv</a:t>
            </a:r>
            <a:r>
              <a:rPr lang="en-US" noProof="0" dirty="0"/>
              <a:t>.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noProof="0" dirty="0"/>
              <a:t>Should we have the tests/assertions in the PO’s? </a:t>
            </a:r>
            <a:r>
              <a:rPr lang="en-US" sz="1200" dirty="0"/>
              <a:t>Martin Fowler thinks not and I tend to agree with him. But the PO’s gets a bit more complex if we don’t do assertions in them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200" noProof="0" dirty="0"/>
              <a:t>Show that a simple return won’t work -&gt; undefined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200" noProof="0" dirty="0"/>
              <a:t>Show assertion in PO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200" noProof="0" dirty="0" err="1"/>
              <a:t>Walkthru</a:t>
            </a:r>
            <a:r>
              <a:rPr lang="en-US" sz="1200" noProof="0" dirty="0"/>
              <a:t> </a:t>
            </a:r>
            <a:r>
              <a:rPr lang="en-US" sz="1200" dirty="0" err="1"/>
              <a:t>cag_sysutv_po.ts</a:t>
            </a:r>
            <a:r>
              <a:rPr lang="en-US" sz="1200" dirty="0"/>
              <a:t> + the tests in </a:t>
            </a:r>
            <a:r>
              <a:rPr lang="en-US" sz="1200" dirty="0" err="1"/>
              <a:t>checkPO_spec.ts</a:t>
            </a:r>
            <a:endParaRPr lang="en-US" sz="1200" noProof="0" dirty="0"/>
          </a:p>
          <a:p>
            <a:pPr marL="0" indent="0">
              <a:buFont typeface="Wingdings" panose="05000000000000000000" pitchFamily="2" charset="2"/>
              <a:buNone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411847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So now it’s time for our 2:ns exercise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9421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noProof="0" dirty="0"/>
              <a:t>The purpose of this workshop is to get you started with Cypress as a E2E testing tool</a:t>
            </a:r>
          </a:p>
          <a:p>
            <a:r>
              <a:rPr lang="en-US" baseline="0" noProof="0" dirty="0"/>
              <a:t>As you can see in the slide, we are going to mix walkthrough's and exercises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75140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Based on JavaScript, possible to use TypeScript to get better/clearer code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Cypress automatically waits for calls to finish. No need for explicit waits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In Cypress you can go back and see how a test played out, step by step.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And it’s in the NodeJS eco-system, so you can add other libraries.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noProof="0" dirty="0"/>
              <a:t>No need of separate test runner, it’s a complete tool. And it’s simple to get up and running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56327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This picture is how Cypress like to explain why it’s simpler to get started with.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85746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I’ve googled some of the pros and cons of Cypress and Selenium and came up with this table.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18776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In my opinion the biggest difference is how the test code is executed.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As shown on this slide Cypress test code is executed directly in the browser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20978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Show where example tests are located, open todo.js and show the structure of the test-spec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Go thru the key-words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Show the example testcase again and walk thru it</a:t>
            </a:r>
          </a:p>
          <a:p>
            <a:pPr marL="0" indent="0">
              <a:buFontTx/>
              <a:buNone/>
            </a:pPr>
            <a:r>
              <a:rPr lang="en-US" noProof="0" dirty="0"/>
              <a:t>	Mention nested calls.</a:t>
            </a:r>
          </a:p>
          <a:p>
            <a:pPr marL="0" indent="0">
              <a:buFontTx/>
              <a:buNone/>
            </a:pPr>
            <a:endParaRPr lang="en-US" noProof="0" dirty="0"/>
          </a:p>
          <a:p>
            <a:pPr marL="0" indent="0">
              <a:buFontTx/>
              <a:buNone/>
            </a:pPr>
            <a:r>
              <a:rPr lang="en-US" noProof="0" dirty="0"/>
              <a:t>Show element playground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82945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Explain the 3 </a:t>
            </a:r>
            <a:r>
              <a:rPr lang="en-US" noProof="0" dirty="0" err="1"/>
              <a:t>cmd’s</a:t>
            </a:r>
            <a:endParaRPr lang="en-US" noProof="0" dirty="0"/>
          </a:p>
          <a:p>
            <a:pPr marL="628650" lvl="1" indent="-171450">
              <a:buFontTx/>
              <a:buChar char="-"/>
            </a:pPr>
            <a:r>
              <a:rPr lang="en-US" noProof="0" dirty="0"/>
              <a:t>1. Here we run the Cypress application directly by giving the relative path to it (from our </a:t>
            </a:r>
            <a:r>
              <a:rPr lang="en-US" noProof="0" dirty="0" err="1"/>
              <a:t>ws</a:t>
            </a:r>
            <a:r>
              <a:rPr lang="en-US" noProof="0" dirty="0"/>
              <a:t> folder)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2. In later versions of npm we can use </a:t>
            </a:r>
            <a:r>
              <a:rPr lang="en-US" noProof="0" dirty="0" err="1"/>
              <a:t>npx</a:t>
            </a:r>
            <a:r>
              <a:rPr lang="en-US" noProof="0" dirty="0"/>
              <a:t>, </a:t>
            </a:r>
            <a:r>
              <a:rPr lang="en-US" noProof="0" dirty="0" err="1"/>
              <a:t>npx</a:t>
            </a:r>
            <a:r>
              <a:rPr lang="en-US" noProof="0" dirty="0"/>
              <a:t> will automatically find our application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3. We can also define our own commands in the </a:t>
            </a:r>
            <a:r>
              <a:rPr lang="en-US" noProof="0" dirty="0" err="1"/>
              <a:t>package.json</a:t>
            </a:r>
            <a:r>
              <a:rPr lang="en-US" noProof="0" dirty="0"/>
              <a:t> file – show </a:t>
            </a:r>
            <a:r>
              <a:rPr lang="en-US" noProof="0" dirty="0" err="1"/>
              <a:t>package.json</a:t>
            </a:r>
            <a:endParaRPr lang="en-US" noProof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noProof="0" dirty="0"/>
              <a:t>I will now start cypress and run the 1:st example:: I will now just show what it looks like when you run a test in Cypress </a:t>
            </a:r>
            <a:r>
              <a:rPr lang="en-US" noProof="0" dirty="0" err="1"/>
              <a:t>testrunner</a:t>
            </a:r>
            <a:endParaRPr lang="en-US" noProof="0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noProof="0" dirty="0"/>
              <a:t>Show how to expand the finished test in the </a:t>
            </a:r>
            <a:r>
              <a:rPr lang="en-US" noProof="0" dirty="0" err="1"/>
              <a:t>testrunner</a:t>
            </a:r>
            <a:endParaRPr lang="en-US" noProof="0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noProof="0" dirty="0"/>
              <a:t>&lt;&lt; c:a 45 min &gt;&gt;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I will make it simple for me and use Cypress own tutorial for writing your first test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Now everybody can start Cypress, if you haven’t already. If it’s the first time you started cypress you will get a link to the first test tutorial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Has everybody got Cypress started?  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Then go a head and run thru the tutorial for writing your first test, this will take about 30 min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Ask as soon as anything seems unclear.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48982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jpeg"/><Relationship Id="rId18" Type="http://schemas.openxmlformats.org/officeDocument/2006/relationships/image" Target="../media/image30.emf"/><Relationship Id="rId3" Type="http://schemas.openxmlformats.org/officeDocument/2006/relationships/image" Target="../media/image15.jp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17" Type="http://schemas.openxmlformats.org/officeDocument/2006/relationships/image" Target="../media/image29.jpg"/><Relationship Id="rId2" Type="http://schemas.openxmlformats.org/officeDocument/2006/relationships/image" Target="../media/image14.jpg"/><Relationship Id="rId16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5" Type="http://schemas.openxmlformats.org/officeDocument/2006/relationships/image" Target="../media/image27.jpeg"/><Relationship Id="rId10" Type="http://schemas.openxmlformats.org/officeDocument/2006/relationships/image" Target="../media/image22.jpeg"/><Relationship Id="rId19" Type="http://schemas.openxmlformats.org/officeDocument/2006/relationships/image" Target="../media/image31.png"/><Relationship Id="rId4" Type="http://schemas.openxmlformats.org/officeDocument/2006/relationships/image" Target="../media/image16.jpeg"/><Relationship Id="rId9" Type="http://schemas.openxmlformats.org/officeDocument/2006/relationships/image" Target="../media/image21.jpeg"/><Relationship Id="rId14" Type="http://schemas.openxmlformats.org/officeDocument/2006/relationships/image" Target="../media/image26.jpe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– Sthl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 descr="En bild som visar utomhus, dag&#10;&#10;Automatiskt genererad beskrivning">
            <a:extLst>
              <a:ext uri="{FF2B5EF4-FFF2-40B4-BE49-F238E27FC236}">
                <a16:creationId xmlns:a16="http://schemas.microsoft.com/office/drawing/2014/main" id="{0F603DC1-2B4A-2241-8CB2-FB07C93F09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38026F-295C-EF46-A216-D9D5DC756C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322852"/>
            <a:ext cx="7534093" cy="652010"/>
          </a:xfrm>
        </p:spPr>
        <p:txBody>
          <a:bodyPr anchor="b">
            <a:noAutofit/>
          </a:bodyPr>
          <a:lstStyle>
            <a:lvl1pPr algn="l">
              <a:defRPr sz="4000" b="1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24A23170-9EB9-AC40-B691-BEF4738BE5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4068000"/>
            <a:ext cx="6913598" cy="36889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Namn/underrubrik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606484F2-9063-E441-8EDE-E196AC396C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EB8CCC89-0C9F-A846-A93D-FD7C3A8B20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479787"/>
            <a:ext cx="2749821" cy="65201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/>
            </a:lvl1pPr>
          </a:lstStyle>
          <a:p>
            <a:pPr lvl="0"/>
            <a:r>
              <a:rPr lang="sv-SE" dirty="0"/>
              <a:t>2021 xx xx</a:t>
            </a:r>
          </a:p>
        </p:txBody>
      </p:sp>
    </p:spTree>
    <p:extLst>
      <p:ext uri="{BB962C8B-B14F-4D97-AF65-F5344CB8AC3E}">
        <p14:creationId xmlns:p14="http://schemas.microsoft.com/office/powerpoint/2010/main" val="940439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hög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62EAE81D-84DE-AA49-8EF3-77FBACEB32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2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hög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E9A641EF-F388-F049-8D06-22031662CD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04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äns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ABD1C63A-7B24-CC4E-ADBD-BB33C85E0C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3316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äns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05A46B23-2877-1847-B657-D344A585B3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918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äns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 descr="En bild som visar inomhus&#10;&#10;Automatiskt genererad beskrivning">
            <a:extLst>
              <a:ext uri="{FF2B5EF4-FFF2-40B4-BE49-F238E27FC236}">
                <a16:creationId xmlns:a16="http://schemas.microsoft.com/office/drawing/2014/main" id="{90BFF7F5-CBD3-D545-AB62-16B8EAAC10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479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en bild hö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A2FE62AC-3924-7546-B209-DD22F60610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00739" y="1052480"/>
            <a:ext cx="3240000" cy="3240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584931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en bild vän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13FC925-E8C1-2448-8439-B9F524FAB0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051200"/>
            <a:ext cx="3240000" cy="3240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970635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13FC925-E8C1-2448-8439-B9F524FAB0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0000" y="1051200"/>
            <a:ext cx="8424000" cy="3719884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357415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rutor +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0000" y="2997932"/>
            <a:ext cx="1440000" cy="25855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13FC925-E8C1-2448-8439-B9F524FAB0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80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7" name="Platshållare för bild 3">
            <a:extLst>
              <a:ext uri="{FF2B5EF4-FFF2-40B4-BE49-F238E27FC236}">
                <a16:creationId xmlns:a16="http://schemas.microsoft.com/office/drawing/2014/main" id="{8344DA0F-9BFB-7B41-87F5-03FB37E795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24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8" name="Platshållare för bild 3">
            <a:extLst>
              <a:ext uri="{FF2B5EF4-FFF2-40B4-BE49-F238E27FC236}">
                <a16:creationId xmlns:a16="http://schemas.microsoft.com/office/drawing/2014/main" id="{D252E9C5-C251-A748-B3E3-7929910153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76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9" name="Platshållare för bild 3">
            <a:extLst>
              <a:ext uri="{FF2B5EF4-FFF2-40B4-BE49-F238E27FC236}">
                <a16:creationId xmlns:a16="http://schemas.microsoft.com/office/drawing/2014/main" id="{A16537E0-7AA9-C943-B8B0-6B23FB159BC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28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11" name="Platshållare för text 4">
            <a:extLst>
              <a:ext uri="{FF2B5EF4-FFF2-40B4-BE49-F238E27FC236}">
                <a16:creationId xmlns:a16="http://schemas.microsoft.com/office/drawing/2014/main" id="{F6650C52-70FF-0444-9E1E-9849E1BBC9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28000" y="2997932"/>
            <a:ext cx="1440000" cy="25855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3" name="Platshållare för text 4">
            <a:extLst>
              <a:ext uri="{FF2B5EF4-FFF2-40B4-BE49-F238E27FC236}">
                <a16:creationId xmlns:a16="http://schemas.microsoft.com/office/drawing/2014/main" id="{CFB4E70A-8E91-A84F-945A-9EA96F53D0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24000" y="2997932"/>
            <a:ext cx="1440000" cy="25855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5" name="Platshållare för text 4">
            <a:extLst>
              <a:ext uri="{FF2B5EF4-FFF2-40B4-BE49-F238E27FC236}">
                <a16:creationId xmlns:a16="http://schemas.microsoft.com/office/drawing/2014/main" id="{F3C06074-A9A2-CE45-8EB6-1F937DE7EF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76000" y="2997932"/>
            <a:ext cx="1440000" cy="25855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20" name="Platshållare för text 19">
            <a:extLst>
              <a:ext uri="{FF2B5EF4-FFF2-40B4-BE49-F238E27FC236}">
                <a16:creationId xmlns:a16="http://schemas.microsoft.com/office/drawing/2014/main" id="{BA084C15-9C96-AC46-AC9C-07F72C59B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50938" y="3294963"/>
            <a:ext cx="1368836" cy="1178003"/>
          </a:xfrm>
        </p:spPr>
        <p:txBody>
          <a:bodyPr>
            <a:noAutofit/>
          </a:bodyPr>
          <a:lstStyle>
            <a:lvl1pPr marL="180000" indent="-180000">
              <a:spcBef>
                <a:spcPts val="0"/>
              </a:spcBef>
              <a:spcAft>
                <a:spcPts val="1000"/>
              </a:spcAft>
              <a:defRPr sz="12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21" name="Platshållare för text 19">
            <a:extLst>
              <a:ext uri="{FF2B5EF4-FFF2-40B4-BE49-F238E27FC236}">
                <a16:creationId xmlns:a16="http://schemas.microsoft.com/office/drawing/2014/main" id="{A092E866-8CA3-CD4F-8EC5-58F7DC7CA8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99164" y="3294963"/>
            <a:ext cx="1368836" cy="1178003"/>
          </a:xfrm>
        </p:spPr>
        <p:txBody>
          <a:bodyPr>
            <a:noAutofit/>
          </a:bodyPr>
          <a:lstStyle>
            <a:lvl1pPr marL="180000" indent="-180000">
              <a:spcBef>
                <a:spcPts val="0"/>
              </a:spcBef>
              <a:spcAft>
                <a:spcPts val="1000"/>
              </a:spcAft>
              <a:defRPr sz="12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22" name="Platshållare för text 19">
            <a:extLst>
              <a:ext uri="{FF2B5EF4-FFF2-40B4-BE49-F238E27FC236}">
                <a16:creationId xmlns:a16="http://schemas.microsoft.com/office/drawing/2014/main" id="{5C756B25-79C1-0A46-87DE-B38ADEFC10B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47164" y="3294963"/>
            <a:ext cx="1368836" cy="1178003"/>
          </a:xfrm>
        </p:spPr>
        <p:txBody>
          <a:bodyPr>
            <a:noAutofit/>
          </a:bodyPr>
          <a:lstStyle>
            <a:lvl1pPr marL="180000" indent="-180000">
              <a:spcBef>
                <a:spcPts val="0"/>
              </a:spcBef>
              <a:spcAft>
                <a:spcPts val="1000"/>
              </a:spcAft>
              <a:defRPr sz="12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23" name="Platshållare för text 19">
            <a:extLst>
              <a:ext uri="{FF2B5EF4-FFF2-40B4-BE49-F238E27FC236}">
                <a16:creationId xmlns:a16="http://schemas.microsoft.com/office/drawing/2014/main" id="{4A620E11-E04F-2E42-88DA-B525464F3DD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95164" y="3294963"/>
            <a:ext cx="1368836" cy="1178003"/>
          </a:xfrm>
        </p:spPr>
        <p:txBody>
          <a:bodyPr>
            <a:noAutofit/>
          </a:bodyPr>
          <a:lstStyle>
            <a:lvl1pPr marL="180000" indent="-180000">
              <a:spcBef>
                <a:spcPts val="0"/>
              </a:spcBef>
              <a:spcAft>
                <a:spcPts val="1000"/>
              </a:spcAft>
              <a:defRPr sz="12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sv-S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1237804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ildrutor +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0000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13FC925-E8C1-2448-8439-B9F524FAB0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80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7" name="Platshållare för bild 3">
            <a:extLst>
              <a:ext uri="{FF2B5EF4-FFF2-40B4-BE49-F238E27FC236}">
                <a16:creationId xmlns:a16="http://schemas.microsoft.com/office/drawing/2014/main" id="{8344DA0F-9BFB-7B41-87F5-03FB37E795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24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8" name="Platshållare för bild 3">
            <a:extLst>
              <a:ext uri="{FF2B5EF4-FFF2-40B4-BE49-F238E27FC236}">
                <a16:creationId xmlns:a16="http://schemas.microsoft.com/office/drawing/2014/main" id="{D252E9C5-C251-A748-B3E3-7929910153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76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9" name="Platshållare för bild 3">
            <a:extLst>
              <a:ext uri="{FF2B5EF4-FFF2-40B4-BE49-F238E27FC236}">
                <a16:creationId xmlns:a16="http://schemas.microsoft.com/office/drawing/2014/main" id="{A16537E0-7AA9-C943-B8B0-6B23FB159BC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28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11" name="Platshållare för text 4">
            <a:extLst>
              <a:ext uri="{FF2B5EF4-FFF2-40B4-BE49-F238E27FC236}">
                <a16:creationId xmlns:a16="http://schemas.microsoft.com/office/drawing/2014/main" id="{F6650C52-70FF-0444-9E1E-9849E1BBC9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28000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3" name="Platshållare för text 4">
            <a:extLst>
              <a:ext uri="{FF2B5EF4-FFF2-40B4-BE49-F238E27FC236}">
                <a16:creationId xmlns:a16="http://schemas.microsoft.com/office/drawing/2014/main" id="{CFB4E70A-8E91-A84F-945A-9EA96F53D0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24000" y="2997932"/>
            <a:ext cx="1440000" cy="528372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5" name="Platshållare för text 4">
            <a:extLst>
              <a:ext uri="{FF2B5EF4-FFF2-40B4-BE49-F238E27FC236}">
                <a16:creationId xmlns:a16="http://schemas.microsoft.com/office/drawing/2014/main" id="{F3C06074-A9A2-CE45-8EB6-1F937DE7EF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76000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628250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–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 descr="En bild som visar person&#10;&#10;Automatiskt genererad beskrivning">
            <a:extLst>
              <a:ext uri="{FF2B5EF4-FFF2-40B4-BE49-F238E27FC236}">
                <a16:creationId xmlns:a16="http://schemas.microsoft.com/office/drawing/2014/main" id="{88E65887-537F-FF4B-9781-FC92CFFCD2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38026F-295C-EF46-A216-D9D5DC756C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322852"/>
            <a:ext cx="7534093" cy="652010"/>
          </a:xfrm>
        </p:spPr>
        <p:txBody>
          <a:bodyPr anchor="b">
            <a:noAutofit/>
          </a:bodyPr>
          <a:lstStyle>
            <a:lvl1pPr algn="l">
              <a:defRPr sz="4000" b="1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24A23170-9EB9-AC40-B691-BEF4738BE5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4068000"/>
            <a:ext cx="6913598" cy="36889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Namn/underrubrik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606484F2-9063-E441-8EDE-E196AC396C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EB8CCC89-0C9F-A846-A93D-FD7C3A8B20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479787"/>
            <a:ext cx="2749821" cy="65201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/>
            </a:lvl1pPr>
          </a:lstStyle>
          <a:p>
            <a:pPr lvl="0"/>
            <a:r>
              <a:rPr lang="sv-SE" dirty="0"/>
              <a:t>2021 xx xx</a:t>
            </a:r>
          </a:p>
        </p:txBody>
      </p:sp>
    </p:spTree>
    <p:extLst>
      <p:ext uri="{BB962C8B-B14F-4D97-AF65-F5344CB8AC3E}">
        <p14:creationId xmlns:p14="http://schemas.microsoft.com/office/powerpoint/2010/main" val="10146726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rutor +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013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13FC925-E8C1-2448-8439-B9F524FAB0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7013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7" name="Platshållare för bild 3">
            <a:extLst>
              <a:ext uri="{FF2B5EF4-FFF2-40B4-BE49-F238E27FC236}">
                <a16:creationId xmlns:a16="http://schemas.microsoft.com/office/drawing/2014/main" id="{8344DA0F-9BFB-7B41-87F5-03FB37E795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64493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8" name="Platshållare för bild 3">
            <a:extLst>
              <a:ext uri="{FF2B5EF4-FFF2-40B4-BE49-F238E27FC236}">
                <a16:creationId xmlns:a16="http://schemas.microsoft.com/office/drawing/2014/main" id="{D252E9C5-C251-A748-B3E3-7929910153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51999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9" name="Platshållare för bild 3">
            <a:extLst>
              <a:ext uri="{FF2B5EF4-FFF2-40B4-BE49-F238E27FC236}">
                <a16:creationId xmlns:a16="http://schemas.microsoft.com/office/drawing/2014/main" id="{A16537E0-7AA9-C943-B8B0-6B23FB159BC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39506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11" name="Platshållare för text 4">
            <a:extLst>
              <a:ext uri="{FF2B5EF4-FFF2-40B4-BE49-F238E27FC236}">
                <a16:creationId xmlns:a16="http://schemas.microsoft.com/office/drawing/2014/main" id="{F6650C52-70FF-0444-9E1E-9849E1BBC9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39506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3" name="Platshållare för text 4">
            <a:extLst>
              <a:ext uri="{FF2B5EF4-FFF2-40B4-BE49-F238E27FC236}">
                <a16:creationId xmlns:a16="http://schemas.microsoft.com/office/drawing/2014/main" id="{CFB4E70A-8E91-A84F-945A-9EA96F53D0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64493" y="2997932"/>
            <a:ext cx="1440000" cy="528372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5" name="Platshållare för text 4">
            <a:extLst>
              <a:ext uri="{FF2B5EF4-FFF2-40B4-BE49-F238E27FC236}">
                <a16:creationId xmlns:a16="http://schemas.microsoft.com/office/drawing/2014/main" id="{F3C06074-A9A2-CE45-8EB6-1F937DE7EF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53580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2" name="Platshållare för bild 3">
            <a:extLst>
              <a:ext uri="{FF2B5EF4-FFF2-40B4-BE49-F238E27FC236}">
                <a16:creationId xmlns:a16="http://schemas.microsoft.com/office/drawing/2014/main" id="{047B2B23-4DF1-EB4C-B319-A89C8B6F23D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276987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14" name="Platshållare för text 4">
            <a:extLst>
              <a:ext uri="{FF2B5EF4-FFF2-40B4-BE49-F238E27FC236}">
                <a16:creationId xmlns:a16="http://schemas.microsoft.com/office/drawing/2014/main" id="{920BBFAA-A8DE-7041-B4AD-1034FD033C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76987" y="2997932"/>
            <a:ext cx="1440000" cy="528372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925684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utbild Logoty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erson, inomhus, stående, står&#10;&#10;Automatiskt genererad beskrivning">
            <a:extLst>
              <a:ext uri="{FF2B5EF4-FFF2-40B4-BE49-F238E27FC236}">
                <a16:creationId xmlns:a16="http://schemas.microsoft.com/office/drawing/2014/main" id="{78BC2DD4-8677-D14C-AC17-9C469DE9E2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4544" r="25495"/>
          <a:stretch/>
        </p:blipFill>
        <p:spPr>
          <a:xfrm>
            <a:off x="2686253" y="2995401"/>
            <a:ext cx="1615669" cy="2155903"/>
          </a:xfrm>
          <a:prstGeom prst="rect">
            <a:avLst/>
          </a:prstGeom>
        </p:spPr>
      </p:pic>
      <p:pic>
        <p:nvPicPr>
          <p:cNvPr id="4" name="Bildobjekt 3" descr="En bild som visar person, inomhus, kvinna&#10;&#10;Automatiskt genererad beskrivning">
            <a:extLst>
              <a:ext uri="{FF2B5EF4-FFF2-40B4-BE49-F238E27FC236}">
                <a16:creationId xmlns:a16="http://schemas.microsoft.com/office/drawing/2014/main" id="{CE41751B-AB49-9844-8B22-0ACBABA83A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7182" t="9226" r="3307" b="39167"/>
          <a:stretch/>
        </p:blipFill>
        <p:spPr>
          <a:xfrm>
            <a:off x="6110755" y="2401599"/>
            <a:ext cx="1680002" cy="1462867"/>
          </a:xfrm>
          <a:prstGeom prst="rect">
            <a:avLst/>
          </a:prstGeom>
        </p:spPr>
      </p:pic>
      <p:pic>
        <p:nvPicPr>
          <p:cNvPr id="5" name="Bildobjekt 4" descr="En bild som visar person, kläder, kostym&#10;&#10;Automatiskt genererad beskrivning">
            <a:extLst>
              <a:ext uri="{FF2B5EF4-FFF2-40B4-BE49-F238E27FC236}">
                <a16:creationId xmlns:a16="http://schemas.microsoft.com/office/drawing/2014/main" id="{1C8E5EF2-5F81-814B-AC75-E9D824DD30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2623" y="1577"/>
            <a:ext cx="1325312" cy="1672907"/>
          </a:xfrm>
          <a:prstGeom prst="rect">
            <a:avLst/>
          </a:prstGeom>
        </p:spPr>
      </p:pic>
      <p:pic>
        <p:nvPicPr>
          <p:cNvPr id="6" name="Bildobjekt 5" descr="En bild som visar person, person, kläder, kostym&#10;&#10;Automatiskt genererad beskrivning">
            <a:extLst>
              <a:ext uri="{FF2B5EF4-FFF2-40B4-BE49-F238E27FC236}">
                <a16:creationId xmlns:a16="http://schemas.microsoft.com/office/drawing/2014/main" id="{766CBD53-AD52-8148-AB3B-A3DE3298AE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" r="-1" b="454"/>
          <a:stretch/>
        </p:blipFill>
        <p:spPr>
          <a:xfrm>
            <a:off x="7779299" y="2401599"/>
            <a:ext cx="1364701" cy="1464000"/>
          </a:xfrm>
          <a:prstGeom prst="rect">
            <a:avLst/>
          </a:prstGeom>
        </p:spPr>
      </p:pic>
      <p:pic>
        <p:nvPicPr>
          <p:cNvPr id="7" name="Bildobjekt 6" descr="En bild som visar person, inomhus&#10;&#10;Automatiskt genererad beskrivning">
            <a:extLst>
              <a:ext uri="{FF2B5EF4-FFF2-40B4-BE49-F238E27FC236}">
                <a16:creationId xmlns:a16="http://schemas.microsoft.com/office/drawing/2014/main" id="{DEABE3E5-6C98-464F-9FA5-9521758063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577"/>
            <a:ext cx="1828291" cy="2275999"/>
          </a:xfrm>
          <a:prstGeom prst="rect">
            <a:avLst/>
          </a:prstGeom>
        </p:spPr>
      </p:pic>
      <p:pic>
        <p:nvPicPr>
          <p:cNvPr id="8" name="Bildobjekt 7" descr="En bild som visar fönster, inomhus, vin, glas&#10;&#10;Automatiskt genererad beskrivning">
            <a:extLst>
              <a:ext uri="{FF2B5EF4-FFF2-40B4-BE49-F238E27FC236}">
                <a16:creationId xmlns:a16="http://schemas.microsoft.com/office/drawing/2014/main" id="{732F3265-11F7-314C-917B-CF1865D931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7934" y="1577"/>
            <a:ext cx="1990611" cy="2400022"/>
          </a:xfrm>
          <a:prstGeom prst="rect">
            <a:avLst/>
          </a:prstGeom>
        </p:spPr>
      </p:pic>
      <p:pic>
        <p:nvPicPr>
          <p:cNvPr id="9" name="Bildobjekt 8" descr="En bild som visar inomhus, person, bord, fönster&#10;&#10;Automatiskt genererad beskrivning">
            <a:extLst>
              <a:ext uri="{FF2B5EF4-FFF2-40B4-BE49-F238E27FC236}">
                <a16:creationId xmlns:a16="http://schemas.microsoft.com/office/drawing/2014/main" id="{C9ECAA59-4C35-4643-8C32-1C5C67BE6C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10" r="3445" b="1016"/>
          <a:stretch/>
        </p:blipFill>
        <p:spPr>
          <a:xfrm>
            <a:off x="1362183" y="3857254"/>
            <a:ext cx="1324071" cy="1294050"/>
          </a:xfrm>
          <a:prstGeom prst="rect">
            <a:avLst/>
          </a:prstGeom>
        </p:spPr>
      </p:pic>
      <p:pic>
        <p:nvPicPr>
          <p:cNvPr id="10" name="Bildobjekt 9" descr="En bild som visar person, person, inomhus, grön&#10;&#10;Automatiskt genererad beskrivning">
            <a:extLst>
              <a:ext uri="{FF2B5EF4-FFF2-40B4-BE49-F238E27FC236}">
                <a16:creationId xmlns:a16="http://schemas.microsoft.com/office/drawing/2014/main" id="{BA44E8C7-DA66-4344-8EBA-3E16BA64A1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77577"/>
            <a:ext cx="1362183" cy="1588022"/>
          </a:xfrm>
          <a:prstGeom prst="rect">
            <a:avLst/>
          </a:prstGeom>
        </p:spPr>
      </p:pic>
      <p:pic>
        <p:nvPicPr>
          <p:cNvPr id="11" name="Bildobjekt 10" descr="En bild som visar person, inomhus&#10;&#10;Automatiskt genererad beskrivning">
            <a:extLst>
              <a:ext uri="{FF2B5EF4-FFF2-40B4-BE49-F238E27FC236}">
                <a16:creationId xmlns:a16="http://schemas.microsoft.com/office/drawing/2014/main" id="{3DFD2054-AEA4-4547-B582-A949FDB6B8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1795" y="0"/>
            <a:ext cx="1490286" cy="2287390"/>
          </a:xfrm>
          <a:prstGeom prst="rect">
            <a:avLst/>
          </a:prstGeom>
        </p:spPr>
      </p:pic>
      <p:pic>
        <p:nvPicPr>
          <p:cNvPr id="12" name="Bildobjekt 11" descr="En bild som visar person, inomhus&#10;&#10;Automatiskt genererad beskrivning">
            <a:extLst>
              <a:ext uri="{FF2B5EF4-FFF2-40B4-BE49-F238E27FC236}">
                <a16:creationId xmlns:a16="http://schemas.microsoft.com/office/drawing/2014/main" id="{7271AEE8-CE6A-BC4C-B69B-5932A9B82A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9603" y="1047880"/>
            <a:ext cx="1044397" cy="1353719"/>
          </a:xfrm>
          <a:prstGeom prst="rect">
            <a:avLst/>
          </a:prstGeom>
        </p:spPr>
      </p:pic>
      <p:pic>
        <p:nvPicPr>
          <p:cNvPr id="13" name="Bildobjekt 12" descr="En bild som visar person, vägg, inomhus, person&#10;&#10;Automatiskt genererad beskrivning">
            <a:extLst>
              <a:ext uri="{FF2B5EF4-FFF2-40B4-BE49-F238E27FC236}">
                <a16:creationId xmlns:a16="http://schemas.microsoft.com/office/drawing/2014/main" id="{A3ADDEED-7501-8A48-829C-929E7AD9C5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080" y="1577"/>
            <a:ext cx="1480542" cy="1785220"/>
          </a:xfrm>
          <a:prstGeom prst="rect">
            <a:avLst/>
          </a:prstGeom>
        </p:spPr>
      </p:pic>
      <p:pic>
        <p:nvPicPr>
          <p:cNvPr id="14" name="Bildobjekt 13" descr="En bild som visar person, bärbar dator, dator, inomhus&#10;&#10;Automatiskt genererad beskrivning">
            <a:extLst>
              <a:ext uri="{FF2B5EF4-FFF2-40B4-BE49-F238E27FC236}">
                <a16:creationId xmlns:a16="http://schemas.microsoft.com/office/drawing/2014/main" id="{2596F559-BBAB-384B-8173-2291FF7716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93" r="33825" b="-72"/>
          <a:stretch/>
        </p:blipFill>
        <p:spPr>
          <a:xfrm>
            <a:off x="4299782" y="2958613"/>
            <a:ext cx="1812044" cy="2192691"/>
          </a:xfrm>
          <a:prstGeom prst="rect">
            <a:avLst/>
          </a:prstGeom>
        </p:spPr>
      </p:pic>
      <p:pic>
        <p:nvPicPr>
          <p:cNvPr id="15" name="Bildobjekt 14" descr="En bild som visar person, person, inomhus, stående&#10;&#10;Automatiskt genererad beskrivning">
            <a:extLst>
              <a:ext uri="{FF2B5EF4-FFF2-40B4-BE49-F238E27FC236}">
                <a16:creationId xmlns:a16="http://schemas.microsoft.com/office/drawing/2014/main" id="{5A0352CF-A45F-A94C-87D5-CAE62AA807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76" r="3758" b="2436"/>
          <a:stretch/>
        </p:blipFill>
        <p:spPr>
          <a:xfrm>
            <a:off x="6110755" y="3857254"/>
            <a:ext cx="1676412" cy="1294050"/>
          </a:xfrm>
          <a:prstGeom prst="rect">
            <a:avLst/>
          </a:prstGeom>
        </p:spPr>
      </p:pic>
      <p:pic>
        <p:nvPicPr>
          <p:cNvPr id="16" name="Bildobjekt 15" descr="En bild som visar person, utomhus&#10;&#10;Automatiskt genererad beskrivning">
            <a:extLst>
              <a:ext uri="{FF2B5EF4-FFF2-40B4-BE49-F238E27FC236}">
                <a16:creationId xmlns:a16="http://schemas.microsoft.com/office/drawing/2014/main" id="{EB7393E4-A599-3C48-8427-0EE433815D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21" r="16375" b="71"/>
          <a:stretch/>
        </p:blipFill>
        <p:spPr>
          <a:xfrm>
            <a:off x="1362183" y="2277577"/>
            <a:ext cx="1324071" cy="1586888"/>
          </a:xfrm>
          <a:prstGeom prst="rect">
            <a:avLst/>
          </a:prstGeom>
        </p:spPr>
      </p:pic>
      <p:pic>
        <p:nvPicPr>
          <p:cNvPr id="17" name="Bildobjekt 16" descr="En bild som visar person, person, vägg, inomhus&#10;&#10;Automatiskt genererad beskrivning">
            <a:extLst>
              <a:ext uri="{FF2B5EF4-FFF2-40B4-BE49-F238E27FC236}">
                <a16:creationId xmlns:a16="http://schemas.microsoft.com/office/drawing/2014/main" id="{1D5679D0-846C-834C-901C-48BBC0D02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78" t="680" r="7775" b="-122"/>
          <a:stretch/>
        </p:blipFill>
        <p:spPr>
          <a:xfrm>
            <a:off x="0" y="3864466"/>
            <a:ext cx="1362182" cy="1286838"/>
          </a:xfrm>
          <a:prstGeom prst="rect">
            <a:avLst/>
          </a:prstGeom>
        </p:spPr>
      </p:pic>
      <p:pic>
        <p:nvPicPr>
          <p:cNvPr id="18" name="Bildobjekt 17" descr="En bild som visar person, inomhus, står&#10;&#10;Automatiskt genererad beskrivning">
            <a:extLst>
              <a:ext uri="{FF2B5EF4-FFF2-40B4-BE49-F238E27FC236}">
                <a16:creationId xmlns:a16="http://schemas.microsoft.com/office/drawing/2014/main" id="{1F4434E2-63DD-8E46-9F87-FC55775C9B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/>
          <a:srcRect l="23100" t="4739" r="31391" b="30412"/>
          <a:stretch/>
        </p:blipFill>
        <p:spPr>
          <a:xfrm>
            <a:off x="7781818" y="3857255"/>
            <a:ext cx="1362182" cy="1294050"/>
          </a:xfrm>
          <a:prstGeom prst="rect">
            <a:avLst/>
          </a:prstGeom>
        </p:spPr>
      </p:pic>
      <p:sp>
        <p:nvSpPr>
          <p:cNvPr id="19" name="Rektangel 18">
            <a:extLst>
              <a:ext uri="{FF2B5EF4-FFF2-40B4-BE49-F238E27FC236}">
                <a16:creationId xmlns:a16="http://schemas.microsoft.com/office/drawing/2014/main" id="{4E498468-B32B-6240-B399-5AD8802147E1}"/>
              </a:ext>
            </a:extLst>
          </p:cNvPr>
          <p:cNvSpPr/>
          <p:nvPr userDrawn="1"/>
        </p:nvSpPr>
        <p:spPr>
          <a:xfrm>
            <a:off x="0" y="0"/>
            <a:ext cx="9143999" cy="5151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0" name="Bildobjekt 19">
            <a:extLst>
              <a:ext uri="{FF2B5EF4-FFF2-40B4-BE49-F238E27FC236}">
                <a16:creationId xmlns:a16="http://schemas.microsoft.com/office/drawing/2014/main" id="{68DE9667-EC81-D84E-9431-706A09C2C14A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2686255" y="1579421"/>
            <a:ext cx="3771486" cy="1984993"/>
          </a:xfrm>
          <a:prstGeom prst="rect">
            <a:avLst/>
          </a:prstGeom>
        </p:spPr>
      </p:pic>
      <p:pic>
        <p:nvPicPr>
          <p:cNvPr id="21" name="Bildobjekt 20">
            <a:extLst>
              <a:ext uri="{FF2B5EF4-FFF2-40B4-BE49-F238E27FC236}">
                <a16:creationId xmlns:a16="http://schemas.microsoft.com/office/drawing/2014/main" id="{19163250-B292-9F4D-B7F3-E0DC1B875E7E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8103586" y="1974"/>
            <a:ext cx="1044000" cy="104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419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C35B9485-7226-3344-AAF1-D2AF5AA81461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F29CAA70-7F44-1F4E-968A-1CBF2C26F4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65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–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 descr="En bild som visar fönster, inomhus, kvinna&#10;&#10;Automatiskt genererad beskrivning">
            <a:extLst>
              <a:ext uri="{FF2B5EF4-FFF2-40B4-BE49-F238E27FC236}">
                <a16:creationId xmlns:a16="http://schemas.microsoft.com/office/drawing/2014/main" id="{E7C7A7C3-5B82-7242-A3DE-D9802C1788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38026F-295C-EF46-A216-D9D5DC756C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322852"/>
            <a:ext cx="7534093" cy="652010"/>
          </a:xfrm>
        </p:spPr>
        <p:txBody>
          <a:bodyPr anchor="b">
            <a:noAutofit/>
          </a:bodyPr>
          <a:lstStyle>
            <a:lvl1pPr algn="l">
              <a:defRPr sz="4000" b="1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24A23170-9EB9-AC40-B691-BEF4738BE5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4068000"/>
            <a:ext cx="6913598" cy="36889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Namn/underrubrik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606484F2-9063-E441-8EDE-E196AC396C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EB8CCC89-0C9F-A846-A93D-FD7C3A8B20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479787"/>
            <a:ext cx="2749821" cy="65201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/>
            </a:lvl1pPr>
          </a:lstStyle>
          <a:p>
            <a:pPr lvl="0"/>
            <a:r>
              <a:rPr lang="sv-SE" dirty="0"/>
              <a:t>2021 xx xx</a:t>
            </a:r>
          </a:p>
        </p:txBody>
      </p:sp>
    </p:spTree>
    <p:extLst>
      <p:ext uri="{BB962C8B-B14F-4D97-AF65-F5344CB8AC3E}">
        <p14:creationId xmlns:p14="http://schemas.microsoft.com/office/powerpoint/2010/main" val="3036937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 descr="En bild som visar fönster, inomhus&#10;&#10;Automatiskt genererad beskrivning">
            <a:extLst>
              <a:ext uri="{FF2B5EF4-FFF2-40B4-BE49-F238E27FC236}">
                <a16:creationId xmlns:a16="http://schemas.microsoft.com/office/drawing/2014/main" id="{56E98954-2A5F-EC41-9577-E51B08A36C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38026F-295C-EF46-A216-D9D5DC756C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297059"/>
            <a:ext cx="8424000" cy="652010"/>
          </a:xfrm>
        </p:spPr>
        <p:txBody>
          <a:bodyPr anchor="b">
            <a:noAutofit/>
          </a:bodyPr>
          <a:lstStyle>
            <a:lvl1pPr algn="r">
              <a:defRPr sz="4000" b="1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sv-SE" dirty="0"/>
              <a:t>Kapitel/avdelare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606484F2-9063-E441-8EDE-E196AC396C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65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>
            <a:lvl1pPr>
              <a:defRPr baseline="0"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652095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72914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</p:spTree>
    <p:extLst>
      <p:ext uri="{BB962C8B-B14F-4D97-AF65-F5344CB8AC3E}">
        <p14:creationId xmlns:p14="http://schemas.microsoft.com/office/powerpoint/2010/main" val="2077048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sida – ingen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2644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hög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person&#10;&#10;Automatiskt genererad beskrivning">
            <a:extLst>
              <a:ext uri="{FF2B5EF4-FFF2-40B4-BE49-F238E27FC236}">
                <a16:creationId xmlns:a16="http://schemas.microsoft.com/office/drawing/2014/main" id="{DA6C276D-0C8F-A340-8693-76006FCB12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89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hög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 descr="En bild som visar person, bärbar dator&#10;&#10;Automatiskt genererad beskrivning">
            <a:extLst>
              <a:ext uri="{FF2B5EF4-FFF2-40B4-BE49-F238E27FC236}">
                <a16:creationId xmlns:a16="http://schemas.microsoft.com/office/drawing/2014/main" id="{26282430-48A1-0E45-BA79-908E637F10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51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>
            <a:extLst>
              <a:ext uri="{FF2B5EF4-FFF2-40B4-BE49-F238E27FC236}">
                <a16:creationId xmlns:a16="http://schemas.microsoft.com/office/drawing/2014/main" id="{0C338282-85F2-7D4C-8F35-857EB343F4C9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0" y="13186"/>
            <a:ext cx="9144000" cy="5143500"/>
          </a:xfrm>
          <a:prstGeom prst="rect">
            <a:avLst/>
          </a:prstGeom>
        </p:spPr>
      </p:pic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242FD2F9-FAF2-6745-A3B4-4B6B88CF4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72416"/>
            <a:ext cx="7240950" cy="53491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sv-SE" dirty="0"/>
              <a:t>Rubrik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2A2E5444-D7F5-5D4F-9B92-3C65BD872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0000" y="1260000"/>
            <a:ext cx="6983999" cy="32623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0249A873-00F1-8041-A7AE-570849306278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57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23" r:id="rId1"/>
    <p:sldLayoutId id="2147493693" r:id="rId2"/>
    <p:sldLayoutId id="2147493694" r:id="rId3"/>
    <p:sldLayoutId id="2147493702" r:id="rId4"/>
    <p:sldLayoutId id="2147493695" r:id="rId5"/>
    <p:sldLayoutId id="2147493704" r:id="rId6"/>
    <p:sldLayoutId id="2147493705" r:id="rId7"/>
    <p:sldLayoutId id="2147493696" r:id="rId8"/>
    <p:sldLayoutId id="2147493708" r:id="rId9"/>
    <p:sldLayoutId id="2147493709" r:id="rId10"/>
    <p:sldLayoutId id="2147493710" r:id="rId11"/>
    <p:sldLayoutId id="2147493697" r:id="rId12"/>
    <p:sldLayoutId id="2147493711" r:id="rId13"/>
    <p:sldLayoutId id="2147493712" r:id="rId14"/>
    <p:sldLayoutId id="2147493698" r:id="rId15"/>
    <p:sldLayoutId id="2147493699" r:id="rId16"/>
    <p:sldLayoutId id="2147493706" r:id="rId17"/>
    <p:sldLayoutId id="2147493700" r:id="rId18"/>
    <p:sldLayoutId id="2147493701" r:id="rId19"/>
    <p:sldLayoutId id="2147493707" r:id="rId20"/>
    <p:sldLayoutId id="2147493703" r:id="rId21"/>
    <p:sldLayoutId id="2147493603" r:id="rId2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 spc="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914400" rtl="0" eaLnBrk="1" latinLnBrk="0" hangingPunct="1">
        <a:lnSpc>
          <a:spcPct val="90000"/>
        </a:lnSpc>
        <a:spcBef>
          <a:spcPts val="1500"/>
        </a:spcBef>
        <a:buClr>
          <a:schemeClr val="accent1"/>
        </a:buClr>
        <a:buSzPct val="100000"/>
        <a:buFont typeface="Wingdings" pitchFamily="2" charset="2"/>
        <a:buChar char="§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Wingdings" pitchFamily="2" charset="2"/>
        <a:buChar char="§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Systemtypsnitt"/>
        <a:buChar char="–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ypress.io/guides/references/configuration#cypress-jso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g.se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ource-to-source_compiler" TargetMode="External"/><Relationship Id="rId3" Type="http://schemas.openxmlformats.org/officeDocument/2006/relationships/hyperlink" Target="https://en.wikipedia.org/wiki/Programming_language" TargetMode="External"/><Relationship Id="rId7" Type="http://schemas.openxmlformats.org/officeDocument/2006/relationships/hyperlink" Target="https://en.wikipedia.org/wiki/Static_typin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n.wikipedia.org/wiki/JavaScript" TargetMode="External"/><Relationship Id="rId5" Type="http://schemas.openxmlformats.org/officeDocument/2006/relationships/hyperlink" Target="https://en.wikipedia.org/wiki/Superset" TargetMode="External"/><Relationship Id="rId4" Type="http://schemas.openxmlformats.org/officeDocument/2006/relationships/hyperlink" Target="https://en.wikipedia.org/wiki/Microsoft" TargetMode="External"/><Relationship Id="rId9" Type="http://schemas.openxmlformats.org/officeDocument/2006/relationships/hyperlink" Target="https://en.wikipedia.org/wiki/TypeScript#cite_note-5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ypress.io/guides/getting-started/writing-your-first-tes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3104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Cypress Configuration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324926" y="1004782"/>
            <a:ext cx="9365412" cy="402650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Cypress default settings are defined in the file ./</a:t>
            </a:r>
            <a:r>
              <a:rPr lang="en-US" dirty="0" err="1"/>
              <a:t>cypress.json</a:t>
            </a:r>
            <a:endParaRPr lang="en-US" dirty="0"/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The file is created when running Cypress first time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The file is initially empty, so it’s used to change standard default settings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There are many settings you can change, read more on: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dirty="0">
                <a:solidFill>
                  <a:srgbClr val="000000"/>
                </a:solidFill>
                <a:hlinkClick r:id="rId3"/>
              </a:rPr>
              <a:t>https://docs.cypress.io/guides/references/configuration#cypress-json</a:t>
            </a:r>
            <a:endParaRPr lang="en-US" sz="1800" dirty="0">
              <a:solidFill>
                <a:srgbClr val="000000"/>
              </a:solidFill>
            </a:endParaRP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Set web browser window size: {  "</a:t>
            </a:r>
            <a:r>
              <a:rPr lang="en-US" sz="1800" dirty="0" err="1">
                <a:solidFill>
                  <a:srgbClr val="000000"/>
                </a:solidFill>
              </a:rPr>
              <a:t>viewportWidth</a:t>
            </a:r>
            <a:r>
              <a:rPr lang="en-US" sz="1800" dirty="0">
                <a:solidFill>
                  <a:srgbClr val="000000"/>
                </a:solidFill>
              </a:rPr>
              <a:t>": 1200,  "</a:t>
            </a:r>
            <a:r>
              <a:rPr lang="en-US" sz="1800" dirty="0" err="1">
                <a:solidFill>
                  <a:srgbClr val="000000"/>
                </a:solidFill>
              </a:rPr>
              <a:t>viewportHeight</a:t>
            </a:r>
            <a:r>
              <a:rPr lang="en-US" sz="1800" dirty="0">
                <a:solidFill>
                  <a:srgbClr val="000000"/>
                </a:solidFill>
              </a:rPr>
              <a:t>": 1000}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Can also be set with command (in code): </a:t>
            </a:r>
            <a:r>
              <a:rPr lang="en-US" sz="1800" dirty="0" err="1">
                <a:solidFill>
                  <a:srgbClr val="000000"/>
                </a:solidFill>
              </a:rPr>
              <a:t>cy.viewport</a:t>
            </a:r>
            <a:r>
              <a:rPr lang="en-US" sz="1800" dirty="0">
                <a:solidFill>
                  <a:srgbClr val="000000"/>
                </a:solidFill>
              </a:rPr>
              <a:t>()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Help on Cypress commands can be accessed with: https://docs.cypress.io/api/commands/viewport 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Change size of chrome window by adding setting to file: ./cypress/plugins/index.js</a:t>
            </a:r>
          </a:p>
          <a:p>
            <a:pPr lvl="2"/>
            <a:r>
              <a:rPr lang="sv" sz="1300" dirty="0">
                <a:solidFill>
                  <a:srgbClr val="000000"/>
                </a:solidFill>
              </a:rPr>
              <a:t>Copy ./workshop/</a:t>
            </a:r>
            <a:r>
              <a:rPr lang="en-US" sz="1300" dirty="0">
                <a:solidFill>
                  <a:srgbClr val="000000"/>
                </a:solidFill>
              </a:rPr>
              <a:t>cypress-plugin-index.js to ./cypress/plugins/index.js</a:t>
            </a:r>
            <a:endParaRPr lang="sv" sz="13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99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WS Exercise 1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258996" y="1004782"/>
            <a:ext cx="8959437" cy="39021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Create folder ‘Exercises’ in /cypress/integration/</a:t>
            </a:r>
          </a:p>
          <a:p>
            <a:r>
              <a:rPr lang="en-US" sz="2400" dirty="0"/>
              <a:t>In that folder create test specification ex1_spec.js</a:t>
            </a:r>
          </a:p>
          <a:p>
            <a:r>
              <a:rPr lang="en-US" sz="2400" dirty="0"/>
              <a:t>The test should check that David Caro is the contact person for test automation at CAG</a:t>
            </a:r>
          </a:p>
          <a:p>
            <a:pPr lvl="1"/>
            <a:r>
              <a:rPr lang="en-US" sz="2000" dirty="0"/>
              <a:t>Cag is found at url: </a:t>
            </a:r>
            <a:r>
              <a:rPr lang="en-US" sz="2000" dirty="0">
                <a:hlinkClick r:id="rId3"/>
              </a:rPr>
              <a:t>https://www.cag.se/</a:t>
            </a:r>
            <a:endParaRPr lang="en-US" sz="2000" dirty="0"/>
          </a:p>
          <a:p>
            <a:pPr lvl="1"/>
            <a:r>
              <a:rPr lang="en-US" sz="2000" dirty="0"/>
              <a:t>One way of finding David is:</a:t>
            </a:r>
            <a:br>
              <a:rPr lang="en-US" sz="2000" dirty="0"/>
            </a:br>
            <a:r>
              <a:rPr lang="en-US" sz="2000" dirty="0"/>
              <a:t>Homepage -&gt; </a:t>
            </a:r>
            <a:r>
              <a:rPr lang="en-US" sz="2000" dirty="0" err="1"/>
              <a:t>Systemutveckling</a:t>
            </a:r>
            <a:r>
              <a:rPr lang="en-US" sz="2000" dirty="0"/>
              <a:t> -&gt; Mer om Test</a:t>
            </a:r>
          </a:p>
          <a:p>
            <a:pPr lvl="1"/>
            <a:r>
              <a:rPr lang="en-US" sz="2000" dirty="0"/>
              <a:t>NB! It’s tricky to check David's name. I’ll show you how, if you get stuck. </a:t>
            </a:r>
            <a:br>
              <a:rPr lang="en-US" sz="2000" dirty="0"/>
            </a:br>
            <a:r>
              <a:rPr lang="en-US" sz="2000" dirty="0"/>
              <a:t>Clue: Resolve promise first.</a:t>
            </a:r>
            <a:endParaRPr lang="sv" sz="2000" dirty="0"/>
          </a:p>
          <a:p>
            <a:pPr marL="0" indent="0"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895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WS Solution Exercise 1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258996" y="1004782"/>
            <a:ext cx="8959437" cy="39021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" sz="2400" dirty="0"/>
              <a:t>Walk thru of suggested solution</a:t>
            </a:r>
          </a:p>
          <a:p>
            <a:pPr marL="0" indent="0">
              <a:buNone/>
            </a:pPr>
            <a:endParaRPr lang="sv" sz="2000" dirty="0"/>
          </a:p>
        </p:txBody>
      </p:sp>
    </p:spTree>
    <p:extLst>
      <p:ext uri="{BB962C8B-B14F-4D97-AF65-F5344CB8AC3E}">
        <p14:creationId xmlns:p14="http://schemas.microsoft.com/office/powerpoint/2010/main" val="4208060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What is TypeScript</a:t>
            </a:r>
            <a:r>
              <a:rPr lang="sv-SE" sz="4000" dirty="0"/>
              <a:t>?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258996" y="1004782"/>
            <a:ext cx="8959437" cy="39021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r>
              <a:rPr lang="sv" sz="2400" dirty="0"/>
              <a:t>Wikipedia:</a:t>
            </a:r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r>
              <a:rPr lang="en-US" sz="16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TypeScript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 </a:t>
            </a: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Programming language"/>
              </a:rPr>
              <a:t>programming language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developed and maintained by </a:t>
            </a: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Microsoft"/>
              </a:rPr>
              <a:t>Microsoft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It is a strict syntactical </a:t>
            </a: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Superset"/>
              </a:rPr>
              <a:t>superset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of </a:t>
            </a: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JavaScript"/>
              </a:rPr>
              <a:t>JavaScript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 adds optional </a:t>
            </a: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Static typing"/>
              </a:rPr>
              <a:t>static typing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to the language. TypeScript is designed for the development of large applications and </a:t>
            </a:r>
            <a:r>
              <a:rPr lang="en-US" sz="1600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8" tooltip="Source-to-source compiler"/>
              </a:rPr>
              <a:t>transcompiles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to JavaScript.</a:t>
            </a:r>
            <a:r>
              <a:rPr lang="en-US" sz="1600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9"/>
              </a:rPr>
              <a:t>[5]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As TypeScript is a superset of JavaScript, existing JavaScript programs are also valid TypeScript programs.</a:t>
            </a:r>
            <a:endParaRPr lang="sv" sz="2400" dirty="0"/>
          </a:p>
          <a:p>
            <a:pPr marL="0" indent="0">
              <a:buNone/>
            </a:pPr>
            <a:endParaRPr lang="sv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sv" sz="2000" dirty="0"/>
          </a:p>
        </p:txBody>
      </p:sp>
    </p:spTree>
    <p:extLst>
      <p:ext uri="{BB962C8B-B14F-4D97-AF65-F5344CB8AC3E}">
        <p14:creationId xmlns:p14="http://schemas.microsoft.com/office/powerpoint/2010/main" val="2478383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Why TypeScript</a:t>
            </a:r>
            <a:r>
              <a:rPr lang="sv-SE" sz="4000" dirty="0"/>
              <a:t>?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258996" y="1004782"/>
            <a:ext cx="8959437" cy="39021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Static typing (optional)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Every .</a:t>
            </a:r>
            <a:r>
              <a:rPr lang="en-US" sz="2400" dirty="0" err="1"/>
              <a:t>js</a:t>
            </a:r>
            <a:r>
              <a:rPr lang="en-US" sz="2400" dirty="0"/>
              <a:t>-file is a valid TypeScript file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More reliable, easier to refactor.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Better for larger/complex projects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Cypress ships with official TypeScript declarations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Better to start with TypeScript direct.</a:t>
            </a:r>
          </a:p>
          <a:p>
            <a:pPr marL="857250" lvl="1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300" dirty="0"/>
              <a:t>Large JS projects can be hard to refactor to TypeScript</a:t>
            </a:r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34614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Install TypeScript for Cypress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9" y="1004782"/>
            <a:ext cx="8394406" cy="3693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Cypress tutorial for installing TypeScript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https://docs.cypress.io/guides/tooling/typescript-support#Install-TypeScript</a:t>
            </a:r>
          </a:p>
          <a:p>
            <a:r>
              <a:rPr lang="en-US" sz="2400" dirty="0"/>
              <a:t>Get TypeScript into your project</a:t>
            </a:r>
            <a:endParaRPr lang="en-US" sz="1800" dirty="0"/>
          </a:p>
          <a:p>
            <a:pPr marL="594900" lvl="1" indent="-342900">
              <a:buFont typeface="+mj-lt"/>
              <a:buAutoNum type="arabicPeriod"/>
            </a:pPr>
            <a:r>
              <a:rPr lang="en-US" sz="1700" dirty="0"/>
              <a:t>Standing in project root folder do: npm install --save-dev typescript</a:t>
            </a:r>
          </a:p>
          <a:p>
            <a:pPr marL="594900" lvl="1" indent="-342900">
              <a:buFont typeface="+mj-lt"/>
              <a:buAutoNum type="arabicPeriod"/>
            </a:pPr>
            <a:r>
              <a:rPr lang="en-US" sz="1700" dirty="0"/>
              <a:t>Add configuration file </a:t>
            </a:r>
            <a:r>
              <a:rPr lang="en-US" sz="1700" dirty="0" err="1"/>
              <a:t>tsconfig.json</a:t>
            </a:r>
            <a:r>
              <a:rPr lang="en-US" sz="1700" dirty="0"/>
              <a:t> in your ./cypress folder</a:t>
            </a:r>
            <a:br>
              <a:rPr lang="en-US" sz="1700" dirty="0"/>
            </a:b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touch ./cypress/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tsconfig.json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594900" lvl="1" indent="-342900">
              <a:buFont typeface="+mj-lt"/>
              <a:buAutoNum type="arabicPeriod"/>
            </a:pPr>
            <a:r>
              <a:rPr lang="en-US" sz="1700" dirty="0"/>
              <a:t>Config on next slide</a:t>
            </a:r>
            <a:br>
              <a:rPr lang="en-US" sz="1700" dirty="0"/>
            </a:br>
            <a:endParaRPr lang="en-US" sz="1700" dirty="0"/>
          </a:p>
          <a:p>
            <a:pPr marL="594900" lvl="1" indent="-342900">
              <a:buFont typeface="+mj-lt"/>
              <a:buAutoNum type="arabicPeriod"/>
            </a:pPr>
            <a:endParaRPr lang="sv" sz="1700" dirty="0"/>
          </a:p>
          <a:p>
            <a:pPr marL="0" indent="0"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608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Install TypeScript for Cypress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8" y="1004782"/>
            <a:ext cx="8548625" cy="3693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94900" lvl="1" indent="-342900">
              <a:buFont typeface="+mj-lt"/>
              <a:buAutoNum type="arabicPeriod" startAt="3"/>
            </a:pPr>
            <a:r>
              <a:rPr lang="en-US" sz="1700" dirty="0"/>
              <a:t>Insert following in the </a:t>
            </a:r>
            <a:r>
              <a:rPr lang="en-US" sz="1700" dirty="0" err="1"/>
              <a:t>tsconfig</a:t>
            </a:r>
            <a:r>
              <a:rPr lang="en-US" sz="1700" dirty="0"/>
              <a:t> file:</a:t>
            </a:r>
            <a:br>
              <a:rPr lang="en-US" sz="1700" dirty="0"/>
            </a:br>
            <a:r>
              <a:rPr lang="en-US" sz="1400" dirty="0"/>
              <a:t>{</a:t>
            </a:r>
            <a:br>
              <a:rPr lang="en-US" sz="1400" dirty="0"/>
            </a:br>
            <a:r>
              <a:rPr lang="en-US" sz="1400" dirty="0"/>
              <a:t>  "</a:t>
            </a:r>
            <a:r>
              <a:rPr lang="en-US" sz="1400" dirty="0" err="1"/>
              <a:t>compilerOptions</a:t>
            </a:r>
            <a:r>
              <a:rPr lang="en-US" sz="1400" dirty="0"/>
              <a:t>": {</a:t>
            </a:r>
            <a:br>
              <a:rPr lang="en-US" sz="1400" dirty="0"/>
            </a:br>
            <a:r>
              <a:rPr lang="en-US" sz="1400" dirty="0"/>
              <a:t>    "target": "es5",</a:t>
            </a:r>
            <a:br>
              <a:rPr lang="en-US" sz="1400" dirty="0"/>
            </a:br>
            <a:r>
              <a:rPr lang="en-US" sz="1400" dirty="0"/>
              <a:t>    "lib": ["es5", "</a:t>
            </a:r>
            <a:r>
              <a:rPr lang="en-US" sz="1400" dirty="0" err="1"/>
              <a:t>dom</a:t>
            </a:r>
            <a:r>
              <a:rPr lang="en-US" sz="1400" dirty="0"/>
              <a:t>"],</a:t>
            </a:r>
            <a:br>
              <a:rPr lang="en-US" sz="1400" dirty="0"/>
            </a:br>
            <a:r>
              <a:rPr lang="en-US" sz="1400" dirty="0"/>
              <a:t>    "types": ["cypress"]</a:t>
            </a:r>
            <a:br>
              <a:rPr lang="en-US" sz="1400" dirty="0"/>
            </a:br>
            <a:r>
              <a:rPr lang="en-US" sz="1400" dirty="0"/>
              <a:t>  },</a:t>
            </a:r>
            <a:br>
              <a:rPr lang="en-US" sz="1400" dirty="0"/>
            </a:br>
            <a:r>
              <a:rPr lang="en-US" sz="1400" dirty="0"/>
              <a:t>  "include": ["**/*.</a:t>
            </a:r>
            <a:r>
              <a:rPr lang="en-US" sz="1400" dirty="0" err="1"/>
              <a:t>ts</a:t>
            </a:r>
            <a:r>
              <a:rPr lang="en-US" sz="1400" dirty="0"/>
              <a:t>"]</a:t>
            </a:r>
            <a:br>
              <a:rPr lang="en-US" sz="1400" dirty="0"/>
            </a:br>
            <a:r>
              <a:rPr lang="en-US" sz="1400" dirty="0"/>
              <a:t>}</a:t>
            </a:r>
            <a:endParaRPr lang="en-US" sz="1700" dirty="0"/>
          </a:p>
          <a:p>
            <a:pPr marL="594900" lvl="1" indent="-342900">
              <a:buFont typeface="+mj-lt"/>
              <a:buAutoNum type="arabicPeriod" startAt="3"/>
            </a:pPr>
            <a:r>
              <a:rPr lang="en-US" sz="1700" dirty="0"/>
              <a:t>In your ./cypress/integration folder create empty typescript file:</a:t>
            </a:r>
            <a:br>
              <a:rPr lang="en-US" sz="1700" dirty="0"/>
            </a:br>
            <a:r>
              <a:rPr lang="en-US" sz="1700" dirty="0"/>
              <a:t>touch ./cypress/integration/</a:t>
            </a:r>
            <a:r>
              <a:rPr lang="en-US" sz="1700" dirty="0" err="1"/>
              <a:t>firsts_spec.ts</a:t>
            </a:r>
            <a:endParaRPr lang="en-US" sz="1700" dirty="0"/>
          </a:p>
          <a:p>
            <a:pPr marL="594900" lvl="1" indent="-342900">
              <a:buFont typeface="+mj-lt"/>
              <a:buAutoNum type="arabicPeriod" startAt="3"/>
            </a:pPr>
            <a:r>
              <a:rPr lang="en-US" sz="1700" dirty="0"/>
              <a:t>Start/Restart Cypress. The ‘</a:t>
            </a:r>
            <a:r>
              <a:rPr lang="en-US" sz="1700" dirty="0" err="1"/>
              <a:t>firsts_spec.ts</a:t>
            </a:r>
            <a:r>
              <a:rPr lang="en-US" sz="1700" dirty="0"/>
              <a:t>’ should now be listed in the test runner</a:t>
            </a:r>
          </a:p>
          <a:p>
            <a:pPr marL="594900" lvl="1" indent="-342900">
              <a:buFont typeface="+mj-lt"/>
              <a:buAutoNum type="arabicPeriod" startAt="3"/>
            </a:pPr>
            <a:r>
              <a:rPr lang="en-US" sz="1700" dirty="0"/>
              <a:t>Copy content of ‘ex1_spec.js’ into ‘</a:t>
            </a:r>
            <a:r>
              <a:rPr lang="en-US" sz="1700" dirty="0" err="1"/>
              <a:t>firsts_spec.ts</a:t>
            </a:r>
            <a:r>
              <a:rPr lang="en-US" sz="1700" dirty="0"/>
              <a:t>’</a:t>
            </a:r>
          </a:p>
          <a:p>
            <a:pPr marL="594900" lvl="1" indent="-342900">
              <a:buFont typeface="+mj-lt"/>
              <a:buAutoNum type="arabicPeriod" startAt="3"/>
            </a:pPr>
            <a:r>
              <a:rPr lang="en-US" sz="1700" dirty="0"/>
              <a:t>In test runner execute </a:t>
            </a:r>
            <a:r>
              <a:rPr lang="en-US" sz="1700" dirty="0" err="1"/>
              <a:t>firsts_spec.ts</a:t>
            </a:r>
            <a:r>
              <a:rPr lang="en-US" sz="1700" dirty="0"/>
              <a:t>, should yield same result as .</a:t>
            </a:r>
            <a:r>
              <a:rPr lang="en-US" sz="1700" dirty="0" err="1"/>
              <a:t>js</a:t>
            </a:r>
            <a:r>
              <a:rPr lang="en-US" sz="1700" dirty="0"/>
              <a:t>-file</a:t>
            </a:r>
          </a:p>
          <a:p>
            <a:pPr marL="252000" lvl="1" indent="0">
              <a:buNone/>
            </a:pPr>
            <a:endParaRPr lang="sv" sz="1700" dirty="0"/>
          </a:p>
          <a:p>
            <a:pPr marL="0" indent="0"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403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Static vs Dynamic typing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8" y="1004782"/>
            <a:ext cx="8548625" cy="3693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94900" lvl="1" indent="-342900">
              <a:buFont typeface="+mj-lt"/>
              <a:buAutoNum type="arabicPeriod"/>
            </a:pPr>
            <a:r>
              <a:rPr lang="en-US" sz="1800" dirty="0"/>
              <a:t>Open both ‘ex1_spec.js’ and ‘</a:t>
            </a:r>
            <a:r>
              <a:rPr lang="en-US" sz="1800" dirty="0" err="1"/>
              <a:t>firsts_spec.ts</a:t>
            </a:r>
            <a:r>
              <a:rPr lang="en-US" sz="1800" dirty="0"/>
              <a:t>’ in VS Code</a:t>
            </a:r>
          </a:p>
          <a:p>
            <a:pPr marL="594900" lvl="1" indent="-342900">
              <a:buFont typeface="+mj-lt"/>
              <a:buAutoNum type="arabicPeriod"/>
            </a:pPr>
            <a:r>
              <a:rPr lang="sv" sz="1800" dirty="0"/>
              <a:t>In </a:t>
            </a:r>
            <a:r>
              <a:rPr lang="en-US" sz="1800" dirty="0"/>
              <a:t>‘ex1_spec.js’ add a new testcase:</a:t>
            </a:r>
            <a:br>
              <a:rPr lang="en-US" sz="2000" dirty="0"/>
            </a:b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800" b="0" dirty="0">
                <a:solidFill>
                  <a:srgbClr val="AC145A"/>
                </a:solidFill>
                <a:effectLst/>
                <a:latin typeface="Consolas" panose="020B0609020204030204" pitchFamily="49" charset="0"/>
              </a:rPr>
              <a:t>it('check types in </a:t>
            </a:r>
            <a:r>
              <a:rPr lang="en-US" sz="1800" b="0" dirty="0" err="1">
                <a:solidFill>
                  <a:srgbClr val="AC145A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en-US" sz="1800" b="0" dirty="0">
                <a:solidFill>
                  <a:srgbClr val="AC145A"/>
                </a:solidFill>
                <a:effectLst/>
                <a:latin typeface="Consolas" panose="020B0609020204030204" pitchFamily="49" charset="0"/>
              </a:rPr>
              <a:t>', () =&gt; {</a:t>
            </a:r>
            <a:br>
              <a:rPr lang="en-US" sz="1800" b="0" dirty="0">
                <a:solidFill>
                  <a:srgbClr val="AC145A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AC145A"/>
                </a:solidFill>
                <a:effectLst/>
                <a:latin typeface="Consolas" panose="020B0609020204030204" pitchFamily="49" charset="0"/>
              </a:rPr>
              <a:t>      xx = 1</a:t>
            </a:r>
            <a:br>
              <a:rPr lang="en-US" sz="1800" dirty="0">
                <a:solidFill>
                  <a:srgbClr val="AC145A"/>
                </a:solidFill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AC145A"/>
                </a:solidFill>
                <a:effectLst/>
                <a:latin typeface="Consolas" panose="020B0609020204030204" pitchFamily="49" charset="0"/>
              </a:rPr>
              <a:t>    })</a:t>
            </a:r>
          </a:p>
          <a:p>
            <a:pPr marL="594900" lvl="1" indent="-342900">
              <a:buFont typeface="+mj-lt"/>
              <a:buAutoNum type="arabicPeriod"/>
            </a:pPr>
            <a:r>
              <a:rPr lang="en-US" sz="1800" dirty="0"/>
              <a:t>Now write the exact same test into your ‘</a:t>
            </a:r>
            <a:r>
              <a:rPr lang="en-US" sz="1800" dirty="0" err="1"/>
              <a:t>firsts_spec.ts</a:t>
            </a:r>
            <a:r>
              <a:rPr lang="en-US" sz="1800" dirty="0"/>
              <a:t>’</a:t>
            </a:r>
          </a:p>
          <a:p>
            <a:pPr marL="594900" lvl="1" indent="-342900">
              <a:buFont typeface="+mj-lt"/>
              <a:buAutoNum type="arabicPeriod"/>
            </a:pPr>
            <a:r>
              <a:rPr lang="en-US" sz="1800" dirty="0"/>
              <a:t>In your </a:t>
            </a:r>
            <a:r>
              <a:rPr lang="en-US" sz="1800" dirty="0" err="1"/>
              <a:t>ts</a:t>
            </a:r>
            <a:r>
              <a:rPr lang="en-US" sz="1800" dirty="0"/>
              <a:t>-file declare your variable with:</a:t>
            </a:r>
            <a:br>
              <a:rPr lang="en-US" sz="1800" dirty="0"/>
            </a:br>
            <a:r>
              <a:rPr lang="en-US" sz="1800" dirty="0"/>
              <a:t>Implicit declaration: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let xx = 1</a:t>
            </a:r>
            <a:b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</a:br>
            <a:r>
              <a:rPr lang="en-US" sz="1800" dirty="0"/>
              <a:t>Explicit declaration: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let xx: number = 1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594900" lvl="1" indent="-342900">
              <a:buFont typeface="+mj-lt"/>
              <a:buAutoNum type="arabicPeriod"/>
            </a:pPr>
            <a:r>
              <a:rPr lang="en-US" sz="1800" dirty="0"/>
              <a:t>I will now show you how type casting can be done</a:t>
            </a:r>
          </a:p>
          <a:p>
            <a:pPr marL="594900" lvl="1" indent="-342900">
              <a:buFont typeface="+mj-lt"/>
              <a:buAutoNum type="arabicPeriod"/>
            </a:pP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594900" lvl="1" indent="-342900">
              <a:buFont typeface="+mj-lt"/>
              <a:buAutoNum type="arabicPeriod"/>
            </a:pPr>
            <a:endParaRPr lang="en-US" sz="1800" dirty="0"/>
          </a:p>
          <a:p>
            <a:pPr marL="594900" lvl="1" indent="-342900">
              <a:buFont typeface="+mj-lt"/>
              <a:buAutoNum type="arabicPeriod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98562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Page Object Model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8" y="1004782"/>
            <a:ext cx="8548625" cy="3693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A design pattern for auto tests of webpages.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Typically, the PO’s for a site encapsulates the actual html-pages.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Martin Fowler have (in my opinion) a good explanation of PO:</a:t>
            </a:r>
            <a:br>
              <a:rPr lang="en-US" sz="1800" dirty="0"/>
            </a:br>
            <a:r>
              <a:rPr lang="en-US" sz="1800" dirty="0"/>
              <a:t>https://martinfowler.com/bliki/PageObject.html</a:t>
            </a:r>
            <a:br>
              <a:rPr lang="en-US" sz="1800" dirty="0"/>
            </a:br>
            <a:endParaRPr lang="en-US" sz="1800" dirty="0"/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9346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Page Objects, Example Parent Page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8" y="1004782"/>
            <a:ext cx="8548625" cy="3693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The Task:</a:t>
            </a:r>
            <a:br>
              <a:rPr lang="en-US" sz="1800" dirty="0"/>
            </a:br>
            <a:r>
              <a:rPr lang="en-US" sz="1800" dirty="0"/>
              <a:t>Check contact person for all areas in ‘</a:t>
            </a:r>
            <a:r>
              <a:rPr lang="en-US" sz="1800" dirty="0" err="1"/>
              <a:t>Systemutveckling</a:t>
            </a:r>
            <a:r>
              <a:rPr lang="en-US" sz="1800" dirty="0"/>
              <a:t>’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Separate code from tests, create folder ‘</a:t>
            </a:r>
            <a:r>
              <a:rPr lang="en-US" sz="1800" dirty="0" err="1"/>
              <a:t>pageobjects</a:t>
            </a:r>
            <a:r>
              <a:rPr lang="en-US" sz="1800" dirty="0"/>
              <a:t>’ in ./cypress folder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Let’s have a look at CAG website.</a:t>
            </a:r>
          </a:p>
          <a:p>
            <a:pPr marL="709200" lvl="1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4 different areas. In our task we are only concerned in 1, ‘</a:t>
            </a:r>
            <a:r>
              <a:rPr lang="en-US" sz="1800" dirty="0" err="1"/>
              <a:t>Systemutveckling</a:t>
            </a:r>
            <a:r>
              <a:rPr lang="en-US" sz="1800" dirty="0"/>
              <a:t>’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In your ‘pageobjects’ folder create file ‘</a:t>
            </a:r>
            <a:r>
              <a:rPr lang="en-US" sz="1800" dirty="0" err="1"/>
              <a:t>cag_po.ts</a:t>
            </a:r>
            <a:r>
              <a:rPr lang="en-US" sz="1800" dirty="0"/>
              <a:t>’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Now I will walk you through creation of the parent page.</a:t>
            </a:r>
            <a:br>
              <a:rPr lang="en-US" sz="1800" dirty="0"/>
            </a:br>
            <a:endParaRPr lang="en-US" sz="1800" dirty="0"/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6479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Anders Ekdahl, C.A.G Contactor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5F3EAA68-60DD-994B-B8D2-C25228021D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6826642" cy="856739"/>
          </a:xfrm>
        </p:spPr>
        <p:txBody>
          <a:bodyPr>
            <a:normAutofit/>
          </a:bodyPr>
          <a:lstStyle/>
          <a:p>
            <a:r>
              <a:rPr lang="sv-SE" dirty="0"/>
              <a:t>Tester, test automater </a:t>
            </a:r>
            <a:r>
              <a:rPr lang="en-US" dirty="0"/>
              <a:t>since</a:t>
            </a:r>
            <a:r>
              <a:rPr lang="sv-SE" dirty="0"/>
              <a:t> 1990 (Before </a:t>
            </a:r>
            <a:r>
              <a:rPr lang="en-US" dirty="0"/>
              <a:t>that</a:t>
            </a:r>
            <a:r>
              <a:rPr lang="sv-SE" dirty="0"/>
              <a:t> </a:t>
            </a:r>
            <a:r>
              <a:rPr lang="en-US" dirty="0"/>
              <a:t>developer</a:t>
            </a:r>
            <a:r>
              <a:rPr lang="sv-SE" dirty="0"/>
              <a:t>)</a:t>
            </a:r>
          </a:p>
          <a:p>
            <a:r>
              <a:rPr lang="en-US" dirty="0"/>
              <a:t>Worked in most lines of business</a:t>
            </a:r>
          </a:p>
        </p:txBody>
      </p:sp>
      <p:sp>
        <p:nvSpPr>
          <p:cNvPr id="5" name="Platshållare för text 3">
            <a:extLst>
              <a:ext uri="{FF2B5EF4-FFF2-40B4-BE49-F238E27FC236}">
                <a16:creationId xmlns:a16="http://schemas.microsoft.com/office/drawing/2014/main" id="{0C6213B0-F86D-4EA1-ACB9-42ECFFDC1032}"/>
              </a:ext>
            </a:extLst>
          </p:cNvPr>
          <p:cNvSpPr txBox="1">
            <a:spLocks/>
          </p:cNvSpPr>
          <p:nvPr/>
        </p:nvSpPr>
        <p:spPr>
          <a:xfrm>
            <a:off x="1080000" y="2338416"/>
            <a:ext cx="6826642" cy="1362577"/>
          </a:xfrm>
          <a:prstGeom prst="rect">
            <a:avLst/>
          </a:prstGeom>
        </p:spPr>
        <p:txBody>
          <a:bodyPr vert="horz" lIns="0" tIns="0" rIns="0" bIns="0" rtlCol="0">
            <a:normAutofit fontScale="62500" lnSpcReduction="20000"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Contact Details</a:t>
            </a:r>
          </a:p>
          <a:p>
            <a:pPr marL="0" indent="0">
              <a:buNone/>
            </a:pPr>
            <a:r>
              <a:rPr lang="en-US" dirty="0"/>
              <a:t>Anders Ekdahl</a:t>
            </a:r>
            <a:br>
              <a:rPr lang="en-US" dirty="0"/>
            </a:br>
            <a:r>
              <a:rPr lang="en-US" dirty="0"/>
              <a:t>CAG Contactor AB</a:t>
            </a:r>
            <a:br>
              <a:rPr lang="en-US" dirty="0"/>
            </a:br>
            <a:r>
              <a:rPr lang="en-US" dirty="0" err="1"/>
              <a:t>Tegnérlunden</a:t>
            </a:r>
            <a:r>
              <a:rPr lang="en-US" dirty="0"/>
              <a:t> 3, 111 61 Stockholm</a:t>
            </a:r>
            <a:br>
              <a:rPr lang="en-US" dirty="0"/>
            </a:br>
            <a:r>
              <a:rPr lang="en-US" dirty="0"/>
              <a:t>+46 8 785 24 00</a:t>
            </a:r>
            <a:br>
              <a:rPr lang="en-US" dirty="0"/>
            </a:br>
            <a:r>
              <a:rPr lang="en-US" dirty="0"/>
              <a:t>Mobil +46 70 514 11 13</a:t>
            </a:r>
            <a:br>
              <a:rPr lang="en-US" dirty="0"/>
            </a:br>
            <a:r>
              <a:rPr lang="en-US" dirty="0"/>
              <a:t>Mail Anders.Ekdahl@cag.se</a:t>
            </a:r>
            <a:br>
              <a:rPr lang="en-US" dirty="0"/>
            </a:br>
            <a:r>
              <a:rPr lang="en-US" dirty="0" err="1"/>
              <a:t>Läs</a:t>
            </a:r>
            <a:r>
              <a:rPr lang="en-US" dirty="0"/>
              <a:t> </a:t>
            </a:r>
            <a:r>
              <a:rPr lang="en-US" dirty="0" err="1"/>
              <a:t>mer</a:t>
            </a:r>
            <a:r>
              <a:rPr lang="en-US" dirty="0"/>
              <a:t> om </a:t>
            </a:r>
            <a:r>
              <a:rPr lang="en-US" dirty="0" err="1"/>
              <a:t>oss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www.cag.se</a:t>
            </a:r>
          </a:p>
        </p:txBody>
      </p:sp>
    </p:spTree>
    <p:extLst>
      <p:ext uri="{BB962C8B-B14F-4D97-AF65-F5344CB8AC3E}">
        <p14:creationId xmlns:p14="http://schemas.microsoft.com/office/powerpoint/2010/main" val="145521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Page Objects, Child Pages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8" y="1004782"/>
            <a:ext cx="8548625" cy="3693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Now let’s create our first child page object, </a:t>
            </a:r>
            <a:r>
              <a:rPr lang="en-US" sz="1800" dirty="0" err="1"/>
              <a:t>cag_home_po.ts</a:t>
            </a:r>
            <a:r>
              <a:rPr lang="en-US" sz="1800" dirty="0"/>
              <a:t>.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Create first test-spec to see how PO’s will be utilized. </a:t>
            </a:r>
            <a:br>
              <a:rPr lang="en-US" sz="1800" dirty="0"/>
            </a:br>
            <a:r>
              <a:rPr lang="en-US" sz="1800" dirty="0"/>
              <a:t>./cypress/integration/</a:t>
            </a:r>
            <a:r>
              <a:rPr lang="en-US" sz="1800" dirty="0" err="1"/>
              <a:t>checkPO_spec.ts</a:t>
            </a:r>
            <a:endParaRPr lang="en-US" sz="1800" dirty="0"/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Tests in PO or not? </a:t>
            </a:r>
          </a:p>
          <a:p>
            <a:pPr marL="709200" lvl="1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Separation of responsibilities – so no tests in PO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Let’s create our 2:nd child page to encapsulate the ‘</a:t>
            </a:r>
            <a:r>
              <a:rPr lang="en-US" sz="1800" dirty="0" err="1"/>
              <a:t>Systemutveckling</a:t>
            </a:r>
            <a:r>
              <a:rPr lang="en-US" sz="1800" dirty="0"/>
              <a:t>’ page.</a:t>
            </a:r>
            <a:br>
              <a:rPr lang="en-US" sz="1800" dirty="0"/>
            </a:br>
            <a:r>
              <a:rPr lang="en-US" sz="1800" dirty="0"/>
              <a:t>./cypress/pageobjects/</a:t>
            </a:r>
            <a:r>
              <a:rPr lang="en-US" sz="1800" dirty="0" err="1"/>
              <a:t>cag_sysutv_po.ts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205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WS Exercise 2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258996" y="1004782"/>
            <a:ext cx="8959437" cy="39021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Copy </a:t>
            </a:r>
            <a:r>
              <a:rPr lang="en-US" sz="2400" dirty="0" err="1"/>
              <a:t>checkPO.ts</a:t>
            </a:r>
            <a:r>
              <a:rPr lang="en-US" sz="2400" dirty="0"/>
              <a:t> to ./cypress/integration/Exercises and then rename it to ex2_spec.ts</a:t>
            </a:r>
          </a:p>
          <a:p>
            <a:r>
              <a:rPr lang="en-US" sz="2400" dirty="0"/>
              <a:t>In ex2_spec.ts first correct the errors in the imports.</a:t>
            </a:r>
            <a:br>
              <a:rPr lang="en-US" sz="2400" dirty="0"/>
            </a:br>
            <a:r>
              <a:rPr lang="en-US" sz="2400" dirty="0"/>
              <a:t>Then Continue with implementing the </a:t>
            </a:r>
            <a:r>
              <a:rPr lang="en-US" sz="2400"/>
              <a:t>stubbed tests.</a:t>
            </a:r>
            <a:endParaRPr lang="en-US" sz="2400" dirty="0"/>
          </a:p>
          <a:p>
            <a:pPr marL="0" indent="0"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799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Cypress Workshop</a:t>
            </a:r>
            <a:endParaRPr lang="sv-S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36D319-3EA4-4A57-9933-E59C7C8958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33" y="1185573"/>
            <a:ext cx="6520950" cy="3511084"/>
          </a:xfrm>
        </p:spPr>
        <p:txBody>
          <a:bodyPr/>
          <a:lstStyle/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Why Cypress?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Cypress vs Selenium</a:t>
            </a:r>
            <a:endParaRPr lang="sv-SE" sz="2000" dirty="0"/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First Test, walkthrough and cypress tutorial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Exercise 1 with walkthrough of solution.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What is Typescript and why use it?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Install Typescript for Cypress.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848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Why Cypress</a:t>
            </a:r>
            <a:r>
              <a:rPr lang="sv-SE" dirty="0"/>
              <a:t>?</a:t>
            </a:r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9" y="1382238"/>
            <a:ext cx="9011094" cy="290892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dirty="0"/>
              <a:t>Like modern frontend frameworks, it’s based on JavaScript.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dirty="0"/>
              <a:t>No waits.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dirty="0"/>
              <a:t>Time travel.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dirty="0"/>
              <a:t>Based on well known NodeJS libraries like Mocha and Chai.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dirty="0"/>
              <a:t>It’s a complete test tool.</a:t>
            </a:r>
          </a:p>
          <a:p>
            <a:pPr marL="0" indent="0">
              <a:buFont typeface="Wingdings" pitchFamily="2" charset="2"/>
              <a:buNone/>
            </a:pPr>
            <a:endParaRPr lang="sv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445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Why Cypress</a:t>
            </a:r>
            <a:r>
              <a:rPr lang="sv-SE" dirty="0"/>
              <a:t>?</a:t>
            </a:r>
          </a:p>
        </p:txBody>
      </p:sp>
      <p:pic>
        <p:nvPicPr>
          <p:cNvPr id="4" name="Picture 2" descr="Difference between cypress and Non Cypress based test frameworks">
            <a:extLst>
              <a:ext uri="{FF2B5EF4-FFF2-40B4-BE49-F238E27FC236}">
                <a16:creationId xmlns:a16="http://schemas.microsoft.com/office/drawing/2014/main" id="{192EDFCB-B9AA-44B2-8328-215CE0888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9744"/>
            <a:ext cx="9144000" cy="397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554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" sz="4000" dirty="0"/>
              <a:t>C</a:t>
            </a:r>
            <a:r>
              <a:rPr lang="en-US" sz="3200" dirty="0" err="1"/>
              <a:t>ypress</a:t>
            </a:r>
            <a:r>
              <a:rPr lang="sv-SE" sz="3200" dirty="0"/>
              <a:t> vs </a:t>
            </a:r>
            <a:r>
              <a:rPr lang="sv-SE" sz="3200" dirty="0" err="1"/>
              <a:t>Selenium</a:t>
            </a:r>
            <a:endParaRPr lang="sv-SE" dirty="0"/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71B412C6-6912-4CAB-9C65-2C71C7530E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921171"/>
              </p:ext>
            </p:extLst>
          </p:nvPr>
        </p:nvGraphicFramePr>
        <p:xfrm>
          <a:off x="438066" y="907328"/>
          <a:ext cx="8546446" cy="3670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5092">
                  <a:extLst>
                    <a:ext uri="{9D8B030D-6E8A-4147-A177-3AD203B41FA5}">
                      <a16:colId xmlns:a16="http://schemas.microsoft.com/office/drawing/2014/main" val="1758233345"/>
                    </a:ext>
                  </a:extLst>
                </a:gridCol>
                <a:gridCol w="3255275">
                  <a:extLst>
                    <a:ext uri="{9D8B030D-6E8A-4147-A177-3AD203B41FA5}">
                      <a16:colId xmlns:a16="http://schemas.microsoft.com/office/drawing/2014/main" val="209499158"/>
                    </a:ext>
                  </a:extLst>
                </a:gridCol>
                <a:gridCol w="4206079">
                  <a:extLst>
                    <a:ext uri="{9D8B030D-6E8A-4147-A177-3AD203B41FA5}">
                      <a16:colId xmlns:a16="http://schemas.microsoft.com/office/drawing/2014/main" val="165506688"/>
                    </a:ext>
                  </a:extLst>
                </a:gridCol>
              </a:tblGrid>
              <a:tr h="303174">
                <a:tc>
                  <a:txBody>
                    <a:bodyPr/>
                    <a:lstStyle/>
                    <a:p>
                      <a:r>
                        <a:rPr lang="en-US" sz="1600" dirty="0"/>
                        <a:t>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Limitations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945068"/>
                  </a:ext>
                </a:extLst>
              </a:tr>
              <a:tr h="1440078">
                <a:tc>
                  <a:txBody>
                    <a:bodyPr/>
                    <a:lstStyle/>
                    <a:p>
                      <a:r>
                        <a:rPr lang="en-US" sz="1600" dirty="0"/>
                        <a:t>Cypress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Time travel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No wait’s</a:t>
                      </a:r>
                    </a:p>
                    <a:p>
                      <a:r>
                        <a:rPr lang="en-US" sz="1600" dirty="0"/>
                        <a:t>Automatic scrolling</a:t>
                      </a:r>
                    </a:p>
                    <a:p>
                      <a:r>
                        <a:rPr lang="en-US" sz="1600" dirty="0"/>
                        <a:t>Command execution in real time</a:t>
                      </a:r>
                    </a:p>
                    <a:p>
                      <a:r>
                        <a:rPr lang="en-US" sz="1600" dirty="0"/>
                        <a:t>Good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Only one browser at the time</a:t>
                      </a:r>
                    </a:p>
                    <a:p>
                      <a:r>
                        <a:rPr lang="en-US" sz="1600" dirty="0"/>
                        <a:t>No support for multi-tabs</a:t>
                      </a:r>
                    </a:p>
                    <a:p>
                      <a:r>
                        <a:rPr lang="en-US" sz="1600" dirty="0"/>
                        <a:t>JavaScript (Typescript) only</a:t>
                      </a:r>
                    </a:p>
                    <a:p>
                      <a:r>
                        <a:rPr lang="en-US" sz="1600" dirty="0"/>
                        <a:t>No Safari support</a:t>
                      </a:r>
                    </a:p>
                    <a:p>
                      <a:r>
                        <a:rPr lang="en-US" sz="1600" dirty="0"/>
                        <a:t>Limited support for </a:t>
                      </a:r>
                      <a:r>
                        <a:rPr lang="en-US" sz="1600" dirty="0" err="1"/>
                        <a:t>iFrames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535789"/>
                  </a:ext>
                </a:extLst>
              </a:tr>
              <a:tr h="1894839">
                <a:tc>
                  <a:txBody>
                    <a:bodyPr/>
                    <a:lstStyle/>
                    <a:p>
                      <a:r>
                        <a:rPr lang="en-US" sz="1600" dirty="0"/>
                        <a:t>Selenium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Compatible with multiple OS</a:t>
                      </a:r>
                    </a:p>
                    <a:p>
                      <a:r>
                        <a:rPr lang="en-US" sz="1600" dirty="0"/>
                        <a:t>Many programming languages</a:t>
                      </a:r>
                    </a:p>
                    <a:p>
                      <a:r>
                        <a:rPr lang="en-US" sz="1600" dirty="0"/>
                        <a:t>Supports all major browsers</a:t>
                      </a:r>
                    </a:p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Provides Concise APIs</a:t>
                      </a:r>
                    </a:p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Multiple tests possible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built-in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cmd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for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autogen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of test results</a:t>
                      </a:r>
                    </a:p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Handling of Page/Element load is difficult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Limited support for testing images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Creating test cases is time-consuming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Difficult to set up test environment as compared to Cypress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923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913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" sz="4000" dirty="0"/>
              <a:t>C</a:t>
            </a:r>
            <a:r>
              <a:rPr lang="en-US" sz="3200" dirty="0" err="1"/>
              <a:t>ypress</a:t>
            </a:r>
            <a:r>
              <a:rPr lang="sv-SE" sz="3200" dirty="0"/>
              <a:t> vs </a:t>
            </a:r>
            <a:r>
              <a:rPr lang="sv-SE" sz="3200" dirty="0" err="1"/>
              <a:t>Selenium</a:t>
            </a:r>
            <a:endParaRPr lang="sv-SE" dirty="0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7B435F6A-907C-4D7F-9778-0FC4041B0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879240"/>
              </p:ext>
            </p:extLst>
          </p:nvPr>
        </p:nvGraphicFramePr>
        <p:xfrm>
          <a:off x="430806" y="1147439"/>
          <a:ext cx="8027394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0306">
                  <a:extLst>
                    <a:ext uri="{9D8B030D-6E8A-4147-A177-3AD203B41FA5}">
                      <a16:colId xmlns:a16="http://schemas.microsoft.com/office/drawing/2014/main" val="3646046464"/>
                    </a:ext>
                  </a:extLst>
                </a:gridCol>
                <a:gridCol w="3817088">
                  <a:extLst>
                    <a:ext uri="{9D8B030D-6E8A-4147-A177-3AD203B41FA5}">
                      <a16:colId xmlns:a16="http://schemas.microsoft.com/office/drawing/2014/main" val="29900530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Cypress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Selenium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712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Executes inside browser</a:t>
                      </a:r>
                    </a:p>
                    <a:p>
                      <a:r>
                        <a:rPr lang="en-US" dirty="0"/>
                        <a:t>- WebSocket between tool and browser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Executes outside browser</a:t>
                      </a:r>
                    </a:p>
                    <a:p>
                      <a:r>
                        <a:rPr lang="en-US" dirty="0"/>
                        <a:t>- WebDriver controls browser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330244"/>
                  </a:ext>
                </a:extLst>
              </a:tr>
            </a:tbl>
          </a:graphicData>
        </a:graphic>
      </p:graphicFrame>
      <p:pic>
        <p:nvPicPr>
          <p:cNvPr id="6" name="Picture 4" descr="Cypress Architecture">
            <a:extLst>
              <a:ext uri="{FF2B5EF4-FFF2-40B4-BE49-F238E27FC236}">
                <a16:creationId xmlns:a16="http://schemas.microsoft.com/office/drawing/2014/main" id="{FE18368A-763B-4D32-82B3-47C1903A4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80953"/>
            <a:ext cx="3024336" cy="119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elenium Architecture">
            <a:extLst>
              <a:ext uri="{FF2B5EF4-FFF2-40B4-BE49-F238E27FC236}">
                <a16:creationId xmlns:a16="http://schemas.microsoft.com/office/drawing/2014/main" id="{AE1AC975-C787-4542-96EE-B3DB804AF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686" y="2523333"/>
            <a:ext cx="3926779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375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First test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9" y="1004782"/>
            <a:ext cx="8394406" cy="290892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Cypress come with a bundle of example tests</a:t>
            </a:r>
          </a:p>
          <a:p>
            <a:pPr marL="857250" lvl="1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300" dirty="0"/>
              <a:t>By default, all tests are located in /cypress/integration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dirty="0"/>
              <a:t>Mocha test structure</a:t>
            </a:r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en-US" sz="2400" dirty="0"/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en-US" sz="2400" dirty="0"/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endParaRPr lang="sv" sz="2400" dirty="0"/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sv" sz="24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sv" sz="2400" dirty="0">
              <a:solidFill>
                <a:srgbClr val="000000"/>
              </a:solidFill>
            </a:endParaRPr>
          </a:p>
          <a:p>
            <a:pPr marL="7620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en-US" sz="2400" dirty="0"/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endParaRPr lang="sv" sz="2400" dirty="0"/>
          </a:p>
          <a:p>
            <a:pPr marL="7620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0" indent="0"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E8F89-6470-4567-9E5C-F044FA8A7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146" y="2276644"/>
            <a:ext cx="6509440" cy="287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92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First test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8" y="1004782"/>
            <a:ext cx="8553451" cy="290892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Cypress can be started from git-bash with any of: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./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node_modules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/.bin/cypress open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npx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cypress open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npm run 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cyo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 err="1"/>
              <a:t>Goto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https://docs.cypress.io/guides/getting-started/writing-your-first-test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700" dirty="0"/>
              <a:t>Remember to open two git-bash, cypress app will lock one git-bash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700" dirty="0"/>
              <a:t>Stop when you get to headline “Next Steps”</a:t>
            </a:r>
            <a:endParaRPr lang="sv" sz="1700" dirty="0"/>
          </a:p>
          <a:p>
            <a:pPr marL="0" indent="0"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793603"/>
      </p:ext>
    </p:extLst>
  </p:cSld>
  <p:clrMapOvr>
    <a:masterClrMapping/>
  </p:clrMapOvr>
</p:sld>
</file>

<file path=ppt/theme/theme1.xml><?xml version="1.0" encoding="utf-8"?>
<a:theme xmlns:a="http://schemas.openxmlformats.org/drawingml/2006/main" name="Anpassad formgivning">
  <a:themeElements>
    <a:clrScheme name="CAG">
      <a:dk1>
        <a:srgbClr val="000000"/>
      </a:dk1>
      <a:lt1>
        <a:srgbClr val="FFFFFF"/>
      </a:lt1>
      <a:dk2>
        <a:srgbClr val="565656"/>
      </a:dk2>
      <a:lt2>
        <a:srgbClr val="DFD1A7"/>
      </a:lt2>
      <a:accent1>
        <a:srgbClr val="CE0F69"/>
      </a:accent1>
      <a:accent2>
        <a:srgbClr val="890C58"/>
      </a:accent2>
      <a:accent3>
        <a:srgbClr val="D7A3AB"/>
      </a:accent3>
      <a:accent4>
        <a:srgbClr val="4F758B"/>
      </a:accent4>
      <a:accent5>
        <a:srgbClr val="5F8FB3"/>
      </a:accent5>
      <a:accent6>
        <a:srgbClr val="FEFFFF"/>
      </a:accent6>
      <a:hlink>
        <a:srgbClr val="CE0F69"/>
      </a:hlink>
      <a:folHlink>
        <a:srgbClr val="5F8F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G_pptmall_210709" id="{29BF995F-BFCA-F041-8E2F-3294A8C614B8}" vid="{C30B3DF0-306F-EB43-AF10-18C5DCD375F9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/field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CAG_pptmall_2021_1</Template>
  <TotalTime>1779</TotalTime>
  <Words>2770</Words>
  <Application>Microsoft Office PowerPoint</Application>
  <PresentationFormat>On-screen Show (16:9)</PresentationFormat>
  <Paragraphs>253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Consolas</vt:lpstr>
      <vt:lpstr>Lucida Console</vt:lpstr>
      <vt:lpstr>proxima</vt:lpstr>
      <vt:lpstr>Systemtypsnitt</vt:lpstr>
      <vt:lpstr>Wingdings</vt:lpstr>
      <vt:lpstr>Anpassad formgivning</vt:lpstr>
      <vt:lpstr>PowerPoint Presentation</vt:lpstr>
      <vt:lpstr>Anders Ekdahl, C.A.G Contactor</vt:lpstr>
      <vt:lpstr>Cypress Workshop</vt:lpstr>
      <vt:lpstr>Why Cypress?</vt:lpstr>
      <vt:lpstr>Why Cypress?</vt:lpstr>
      <vt:lpstr>Cypress vs Selenium</vt:lpstr>
      <vt:lpstr>Cypress vs Selenium</vt:lpstr>
      <vt:lpstr>First test</vt:lpstr>
      <vt:lpstr>First test</vt:lpstr>
      <vt:lpstr>Cypress Configuration</vt:lpstr>
      <vt:lpstr>WS Exercise 1</vt:lpstr>
      <vt:lpstr>WS Solution Exercise 1</vt:lpstr>
      <vt:lpstr>What is TypeScript?</vt:lpstr>
      <vt:lpstr>Why TypeScript?</vt:lpstr>
      <vt:lpstr>Install TypeScript for Cypress</vt:lpstr>
      <vt:lpstr>Install TypeScript for Cypress</vt:lpstr>
      <vt:lpstr>Static vs Dynamic typing</vt:lpstr>
      <vt:lpstr>Page Object Model</vt:lpstr>
      <vt:lpstr>Page Objects, Example Parent Page</vt:lpstr>
      <vt:lpstr>Page Objects, Child Pages</vt:lpstr>
      <vt:lpstr>WS Exercise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Rubrik</dc:title>
  <dc:creator>Anders</dc:creator>
  <cp:lastModifiedBy>Anders</cp:lastModifiedBy>
  <cp:revision>95</cp:revision>
  <cp:lastPrinted>2021-05-17T11:38:52Z</cp:lastPrinted>
  <dcterms:created xsi:type="dcterms:W3CDTF">2021-09-30T13:37:35Z</dcterms:created>
  <dcterms:modified xsi:type="dcterms:W3CDTF">2021-10-12T12:06:44Z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